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703" r:id="rId1"/>
  </p:sldMasterIdLst>
  <p:notesMasterIdLst>
    <p:notesMasterId r:id="rId29"/>
  </p:notesMasterIdLst>
  <p:sldIdLst>
    <p:sldId id="256" r:id="rId2"/>
    <p:sldId id="257" r:id="rId3"/>
    <p:sldId id="375" r:id="rId4"/>
    <p:sldId id="261" r:id="rId5"/>
    <p:sldId id="353" r:id="rId6"/>
    <p:sldId id="354" r:id="rId7"/>
    <p:sldId id="355" r:id="rId8"/>
    <p:sldId id="357" r:id="rId9"/>
    <p:sldId id="356" r:id="rId10"/>
    <p:sldId id="360" r:id="rId11"/>
    <p:sldId id="361" r:id="rId12"/>
    <p:sldId id="364" r:id="rId13"/>
    <p:sldId id="260" r:id="rId14"/>
    <p:sldId id="365" r:id="rId15"/>
    <p:sldId id="366" r:id="rId16"/>
    <p:sldId id="370" r:id="rId17"/>
    <p:sldId id="371" r:id="rId18"/>
    <p:sldId id="368" r:id="rId19"/>
    <p:sldId id="372" r:id="rId20"/>
    <p:sldId id="277" r:id="rId21"/>
    <p:sldId id="376" r:id="rId22"/>
    <p:sldId id="377" r:id="rId23"/>
    <p:sldId id="378" r:id="rId24"/>
    <p:sldId id="379" r:id="rId25"/>
    <p:sldId id="380" r:id="rId26"/>
    <p:sldId id="264" r:id="rId27"/>
    <p:sldId id="382" r:id="rId28"/>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D7FD36D3-24AF-46D3-BD4C-4B4633EA2606}">
  <a:tblStyle styleId="{D7FD36D3-24AF-46D3-BD4C-4B4633EA2606}" styleName="Table_0">
    <a:wholeTbl>
      <a:tcTxStyle>
        <a:font>
          <a:latin typeface="Arial"/>
          <a:ea typeface="Arial"/>
          <a:cs typeface="Arial"/>
        </a:font>
        <a:srgbClr val="000000"/>
      </a:tcTxStyle>
      <a:tcStyle>
        <a:tcBdr>
          <a:left>
            <a:ln w="9525" cap="flat" cmpd="sng">
              <a:solidFill>
                <a:srgbClr val="9E9E9E"/>
              </a:solidFill>
              <a:prstDash val="solid"/>
              <a:round/>
              <a:headEnd type="none" w="sm" len="sm"/>
              <a:tailEnd type="none" w="sm" len="sm"/>
            </a:ln>
          </a:left>
          <a:right>
            <a:ln w="9525" cap="flat" cmpd="sng">
              <a:solidFill>
                <a:srgbClr val="9E9E9E"/>
              </a:solidFill>
              <a:prstDash val="solid"/>
              <a:round/>
              <a:headEnd type="none" w="sm" len="sm"/>
              <a:tailEnd type="none" w="sm" len="sm"/>
            </a:ln>
          </a:right>
          <a:top>
            <a:ln w="9525" cap="flat" cmpd="sng">
              <a:solidFill>
                <a:srgbClr val="9E9E9E"/>
              </a:solidFill>
              <a:prstDash val="solid"/>
              <a:round/>
              <a:headEnd type="none" w="sm" len="sm"/>
              <a:tailEnd type="none" w="sm" len="sm"/>
            </a:ln>
          </a:top>
          <a:bottom>
            <a:ln w="9525" cap="flat" cmpd="sng">
              <a:solidFill>
                <a:srgbClr val="9E9E9E"/>
              </a:solidFill>
              <a:prstDash val="solid"/>
              <a:round/>
              <a:headEnd type="none" w="sm" len="sm"/>
              <a:tailEnd type="none" w="sm" len="sm"/>
            </a:ln>
          </a:bottom>
          <a:insideH>
            <a:ln w="9525" cap="flat" cmpd="sng">
              <a:solidFill>
                <a:srgbClr val="9E9E9E"/>
              </a:solidFill>
              <a:prstDash val="solid"/>
              <a:round/>
              <a:headEnd type="none" w="sm" len="sm"/>
              <a:tailEnd type="none" w="sm" len="sm"/>
            </a:ln>
          </a:insideH>
          <a:insideV>
            <a:ln w="9525" cap="flat" cmpd="sng">
              <a:solidFill>
                <a:srgbClr val="9E9E9E"/>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9248" autoAdjust="0"/>
    <p:restoredTop sz="94660"/>
  </p:normalViewPr>
  <p:slideViewPr>
    <p:cSldViewPr>
      <p:cViewPr varScale="1">
        <p:scale>
          <a:sx n="142" d="100"/>
          <a:sy n="142" d="100"/>
        </p:scale>
        <p:origin x="-996" y="-96"/>
      </p:cViewPr>
      <p:guideLst>
        <p:guide orient="horz" pos="162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78"/>
        <p:cNvGrpSpPr/>
        <p:nvPr/>
      </p:nvGrpSpPr>
      <p:grpSpPr>
        <a:xfrm>
          <a:off x="0" y="0"/>
          <a:ext cx="0" cy="0"/>
          <a:chOff x="0" y="0"/>
          <a:chExt cx="0" cy="0"/>
        </a:xfrm>
      </p:grpSpPr>
      <p:sp>
        <p:nvSpPr>
          <p:cNvPr id="479" name="Google Shape;479;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480" name="Google Shape;480;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0"/>
        <p:cNvGrpSpPr/>
        <p:nvPr/>
      </p:nvGrpSpPr>
      <p:grpSpPr>
        <a:xfrm>
          <a:off x="0" y="0"/>
          <a:ext cx="0" cy="0"/>
          <a:chOff x="0" y="0"/>
          <a:chExt cx="0" cy="0"/>
        </a:xfrm>
      </p:grpSpPr>
      <p:sp>
        <p:nvSpPr>
          <p:cNvPr id="531" name="Google Shape;531;gcd8a80d6bc_0_1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2" name="Google Shape;532;gcd8a80d6bc_0_1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2"/>
        <p:cNvGrpSpPr/>
        <p:nvPr/>
      </p:nvGrpSpPr>
      <p:grpSpPr>
        <a:xfrm>
          <a:off x="0" y="0"/>
          <a:ext cx="0" cy="0"/>
          <a:chOff x="0" y="0"/>
          <a:chExt cx="0" cy="0"/>
        </a:xfrm>
      </p:grpSpPr>
      <p:sp>
        <p:nvSpPr>
          <p:cNvPr id="693" name="Google Shape;693;g107aaa41fe9_0_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94" name="Google Shape;694;g107aaa41fe9_0_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84"/>
        <p:cNvGrpSpPr/>
        <p:nvPr/>
      </p:nvGrpSpPr>
      <p:grpSpPr>
        <a:xfrm>
          <a:off x="0" y="0"/>
          <a:ext cx="0" cy="0"/>
          <a:chOff x="0" y="0"/>
          <a:chExt cx="0" cy="0"/>
        </a:xfrm>
      </p:grpSpPr>
      <p:sp>
        <p:nvSpPr>
          <p:cNvPr id="485" name="Google Shape;485;gcc7554a049_0_35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486" name="Google Shape;486;gcc7554a049_0_35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2"/>
        <p:cNvGrpSpPr/>
        <p:nvPr/>
      </p:nvGrpSpPr>
      <p:grpSpPr>
        <a:xfrm>
          <a:off x="0" y="0"/>
          <a:ext cx="0" cy="0"/>
          <a:chOff x="0" y="0"/>
          <a:chExt cx="0" cy="0"/>
        </a:xfrm>
      </p:grpSpPr>
      <p:sp>
        <p:nvSpPr>
          <p:cNvPr id="693" name="Google Shape;693;g107aaa41fe9_0_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94" name="Google Shape;694;g107aaa41fe9_0_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2"/>
        <p:cNvGrpSpPr/>
        <p:nvPr/>
      </p:nvGrpSpPr>
      <p:grpSpPr>
        <a:xfrm>
          <a:off x="0" y="0"/>
          <a:ext cx="0" cy="0"/>
          <a:chOff x="0" y="0"/>
          <a:chExt cx="0" cy="0"/>
        </a:xfrm>
      </p:grpSpPr>
      <p:sp>
        <p:nvSpPr>
          <p:cNvPr id="693" name="Google Shape;693;g107aaa41fe9_0_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94" name="Google Shape;694;g107aaa41fe9_0_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2"/>
        <p:cNvGrpSpPr/>
        <p:nvPr/>
      </p:nvGrpSpPr>
      <p:grpSpPr>
        <a:xfrm>
          <a:off x="0" y="0"/>
          <a:ext cx="0" cy="0"/>
          <a:chOff x="0" y="0"/>
          <a:chExt cx="0" cy="0"/>
        </a:xfrm>
      </p:grpSpPr>
      <p:sp>
        <p:nvSpPr>
          <p:cNvPr id="693" name="Google Shape;693;g107aaa41fe9_0_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94" name="Google Shape;694;g107aaa41fe9_0_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2"/>
        <p:cNvGrpSpPr/>
        <p:nvPr/>
      </p:nvGrpSpPr>
      <p:grpSpPr>
        <a:xfrm>
          <a:off x="0" y="0"/>
          <a:ext cx="0" cy="0"/>
          <a:chOff x="0" y="0"/>
          <a:chExt cx="0" cy="0"/>
        </a:xfrm>
      </p:grpSpPr>
      <p:sp>
        <p:nvSpPr>
          <p:cNvPr id="693" name="Google Shape;693;g107aaa41fe9_0_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94" name="Google Shape;694;g107aaa41fe9_0_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2"/>
        <p:cNvGrpSpPr/>
        <p:nvPr/>
      </p:nvGrpSpPr>
      <p:grpSpPr>
        <a:xfrm>
          <a:off x="0" y="0"/>
          <a:ext cx="0" cy="0"/>
          <a:chOff x="0" y="0"/>
          <a:chExt cx="0" cy="0"/>
        </a:xfrm>
      </p:grpSpPr>
      <p:sp>
        <p:nvSpPr>
          <p:cNvPr id="693" name="Google Shape;693;g107aaa41fe9_0_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94" name="Google Shape;694;g107aaa41fe9_0_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5"/>
        <p:cNvGrpSpPr/>
        <p:nvPr/>
      </p:nvGrpSpPr>
      <p:grpSpPr>
        <a:xfrm>
          <a:off x="0" y="0"/>
          <a:ext cx="0" cy="0"/>
          <a:chOff x="0" y="0"/>
          <a:chExt cx="0" cy="0"/>
        </a:xfrm>
      </p:grpSpPr>
      <p:sp>
        <p:nvSpPr>
          <p:cNvPr id="556" name="Google Shape;556;gcc7554a049_0_36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57" name="Google Shape;557;gcc7554a049_0_36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5"/>
        <p:cNvGrpSpPr/>
        <p:nvPr/>
      </p:nvGrpSpPr>
      <p:grpSpPr>
        <a:xfrm>
          <a:off x="0" y="0"/>
          <a:ext cx="0" cy="0"/>
          <a:chOff x="0" y="0"/>
          <a:chExt cx="0" cy="0"/>
        </a:xfrm>
      </p:grpSpPr>
      <p:sp>
        <p:nvSpPr>
          <p:cNvPr id="556" name="Google Shape;556;gcc7554a049_0_36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57" name="Google Shape;557;gcc7554a049_0_36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6"/>
        <p:cNvGrpSpPr/>
        <p:nvPr/>
      </p:nvGrpSpPr>
      <p:grpSpPr>
        <a:xfrm>
          <a:off x="0" y="0"/>
          <a:ext cx="0" cy="0"/>
          <a:chOff x="0" y="0"/>
          <a:chExt cx="0" cy="0"/>
        </a:xfrm>
      </p:grpSpPr>
      <p:sp>
        <p:nvSpPr>
          <p:cNvPr id="537" name="Google Shape;537;g105aad17dc0_0_8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38" name="Google Shape;538;g105aad17dc0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8"/>
        <p:cNvGrpSpPr/>
        <p:nvPr/>
      </p:nvGrpSpPr>
      <p:grpSpPr>
        <a:xfrm>
          <a:off x="0" y="0"/>
          <a:ext cx="0" cy="0"/>
          <a:chOff x="0" y="0"/>
          <a:chExt cx="0" cy="0"/>
        </a:xfrm>
      </p:grpSpPr>
      <p:sp>
        <p:nvSpPr>
          <p:cNvPr id="9" name="Google Shape;9;p2"/>
          <p:cNvSpPr txBox="1">
            <a:spLocks noGrp="1"/>
          </p:cNvSpPr>
          <p:nvPr>
            <p:ph type="ctrTitle"/>
          </p:nvPr>
        </p:nvSpPr>
        <p:spPr>
          <a:xfrm>
            <a:off x="1039975" y="1248300"/>
            <a:ext cx="7064100" cy="2052600"/>
          </a:xfrm>
          <a:prstGeom prst="rect">
            <a:avLst/>
          </a:prstGeom>
        </p:spPr>
        <p:txBody>
          <a:bodyPr spcFirstLastPara="1" wrap="square" lIns="91425" tIns="91425" rIns="91425" bIns="91425" anchor="t" anchorCtr="0">
            <a:noAutofit/>
          </a:bodyPr>
          <a:lstStyle>
            <a:lvl1pPr lvl="0" algn="ctr">
              <a:spcBef>
                <a:spcPts val="0"/>
              </a:spcBef>
              <a:spcAft>
                <a:spcPts val="0"/>
              </a:spcAft>
              <a:buSzPts val="5200"/>
              <a:buNone/>
              <a:defRPr sz="65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0" name="Google Shape;10;p2"/>
          <p:cNvSpPr txBox="1">
            <a:spLocks noGrp="1"/>
          </p:cNvSpPr>
          <p:nvPr>
            <p:ph type="subTitle" idx="1"/>
          </p:nvPr>
        </p:nvSpPr>
        <p:spPr>
          <a:xfrm>
            <a:off x="1040000" y="3300900"/>
            <a:ext cx="7064100" cy="4419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800"/>
              <a:buNone/>
              <a:defRPr sz="16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cxnSp>
        <p:nvCxnSpPr>
          <p:cNvPr id="11" name="Google Shape;11;p2"/>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12" name="Google Shape;12;p2"/>
          <p:cNvCxnSpPr/>
          <p:nvPr/>
        </p:nvCxnSpPr>
        <p:spPr>
          <a:xfrm flipH="1">
            <a:off x="-257975" y="-72550"/>
            <a:ext cx="3047400" cy="1346400"/>
          </a:xfrm>
          <a:prstGeom prst="curvedConnector3">
            <a:avLst>
              <a:gd name="adj1" fmla="val 50000"/>
            </a:avLst>
          </a:prstGeom>
          <a:noFill/>
          <a:ln w="28575" cap="flat" cmpd="sng">
            <a:solidFill>
              <a:schemeClr val="accent2"/>
            </a:solidFill>
            <a:prstDash val="solid"/>
            <a:round/>
            <a:headEnd type="none" w="med" len="med"/>
            <a:tailEnd type="none" w="med" len="med"/>
          </a:ln>
        </p:spPr>
      </p:cxnSp>
      <p:cxnSp>
        <p:nvCxnSpPr>
          <p:cNvPr id="13" name="Google Shape;13;p2"/>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14" name="Google Shape;14;p2"/>
          <p:cNvCxnSpPr/>
          <p:nvPr/>
        </p:nvCxnSpPr>
        <p:spPr>
          <a:xfrm flipH="1">
            <a:off x="6467450" y="3935375"/>
            <a:ext cx="3047400" cy="1346400"/>
          </a:xfrm>
          <a:prstGeom prst="curvedConnector3">
            <a:avLst>
              <a:gd name="adj1" fmla="val 50000"/>
            </a:avLst>
          </a:prstGeom>
          <a:noFill/>
          <a:ln w="28575" cap="flat" cmpd="sng">
            <a:solidFill>
              <a:schemeClr val="accent2"/>
            </a:solidFill>
            <a:prstDash val="solid"/>
            <a:round/>
            <a:headEnd type="none" w="med" len="med"/>
            <a:tailEnd type="none" w="med" len="med"/>
          </a:ln>
        </p:spPr>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ackground 2">
  <p:cSld name="CUSTOM_10_1_1">
    <p:spTree>
      <p:nvGrpSpPr>
        <p:cNvPr id="1" name="Shape 457"/>
        <p:cNvGrpSpPr/>
        <p:nvPr/>
      </p:nvGrpSpPr>
      <p:grpSpPr>
        <a:xfrm>
          <a:off x="0" y="0"/>
          <a:ext cx="0" cy="0"/>
          <a:chOff x="0" y="0"/>
          <a:chExt cx="0" cy="0"/>
        </a:xfrm>
      </p:grpSpPr>
      <p:cxnSp>
        <p:nvCxnSpPr>
          <p:cNvPr id="458" name="Google Shape;458;p52"/>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459" name="Google Shape;459;p52"/>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460" name="Google Shape;460;p52"/>
          <p:cNvCxnSpPr/>
          <p:nvPr/>
        </p:nvCxnSpPr>
        <p:spPr>
          <a:xfrm flipH="1">
            <a:off x="6772150" y="3663450"/>
            <a:ext cx="2823300" cy="1633200"/>
          </a:xfrm>
          <a:prstGeom prst="curvedConnector3">
            <a:avLst>
              <a:gd name="adj1" fmla="val 50000"/>
            </a:avLst>
          </a:prstGeom>
          <a:noFill/>
          <a:ln w="28575" cap="flat" cmpd="sng">
            <a:solidFill>
              <a:schemeClr val="accent2"/>
            </a:solidFill>
            <a:prstDash val="solid"/>
            <a:round/>
            <a:headEnd type="none" w="med" len="med"/>
            <a:tailEnd type="none" w="med" len="med"/>
          </a:ln>
        </p:spPr>
      </p:cxn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ackground 3">
  <p:cSld name="CUSTOM_30">
    <p:spTree>
      <p:nvGrpSpPr>
        <p:cNvPr id="1" name="Shape 461"/>
        <p:cNvGrpSpPr/>
        <p:nvPr/>
      </p:nvGrpSpPr>
      <p:grpSpPr>
        <a:xfrm>
          <a:off x="0" y="0"/>
          <a:ext cx="0" cy="0"/>
          <a:chOff x="0" y="0"/>
          <a:chExt cx="0" cy="0"/>
        </a:xfrm>
      </p:grpSpPr>
      <p:cxnSp>
        <p:nvCxnSpPr>
          <p:cNvPr id="462" name="Google Shape;462;p53"/>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463" name="Google Shape;463;p53"/>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464" name="Google Shape;464;p53"/>
          <p:cNvCxnSpPr/>
          <p:nvPr/>
        </p:nvCxnSpPr>
        <p:spPr>
          <a:xfrm>
            <a:off x="-250225" y="4076450"/>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cxnSp>
        <p:nvCxnSpPr>
          <p:cNvPr id="465" name="Google Shape;465;p53"/>
          <p:cNvCxnSpPr/>
          <p:nvPr/>
        </p:nvCxnSpPr>
        <p:spPr>
          <a:xfrm>
            <a:off x="7441150" y="-48375"/>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cxnSp>
        <p:nvCxnSpPr>
          <p:cNvPr id="466" name="Google Shape;466;p53"/>
          <p:cNvCxnSpPr/>
          <p:nvPr/>
        </p:nvCxnSpPr>
        <p:spPr>
          <a:xfrm flipH="1">
            <a:off x="7454238" y="4053663"/>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cxnSp>
        <p:nvCxnSpPr>
          <p:cNvPr id="467" name="Google Shape;467;p53"/>
          <p:cNvCxnSpPr/>
          <p:nvPr/>
        </p:nvCxnSpPr>
        <p:spPr>
          <a:xfrm flipH="1">
            <a:off x="-237137" y="-71162"/>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23"/>
        <p:cNvGrpSpPr/>
        <p:nvPr/>
      </p:nvGrpSpPr>
      <p:grpSpPr>
        <a:xfrm>
          <a:off x="0" y="0"/>
          <a:ext cx="0" cy="0"/>
          <a:chOff x="0" y="0"/>
          <a:chExt cx="0" cy="0"/>
        </a:xfrm>
      </p:grpSpPr>
      <p:sp>
        <p:nvSpPr>
          <p:cNvPr id="24" name="Google Shape;24;p4"/>
          <p:cNvSpPr txBox="1">
            <a:spLocks noGrp="1"/>
          </p:cNvSpPr>
          <p:nvPr>
            <p:ph type="title"/>
          </p:nvPr>
        </p:nvSpPr>
        <p:spPr>
          <a:xfrm>
            <a:off x="713225" y="445025"/>
            <a:ext cx="4711500" cy="572700"/>
          </a:xfrm>
          <a:prstGeom prst="rect">
            <a:avLst/>
          </a:prstGeom>
        </p:spPr>
        <p:txBody>
          <a:bodyPr spcFirstLastPara="1" wrap="square" lIns="91425" tIns="91425" rIns="91425" bIns="91425" anchor="t" anchorCtr="0">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25" name="Google Shape;25;p4"/>
          <p:cNvSpPr txBox="1">
            <a:spLocks noGrp="1"/>
          </p:cNvSpPr>
          <p:nvPr>
            <p:ph type="body" idx="1"/>
          </p:nvPr>
        </p:nvSpPr>
        <p:spPr>
          <a:xfrm>
            <a:off x="713250" y="1272925"/>
            <a:ext cx="7717500" cy="3295800"/>
          </a:xfrm>
          <a:prstGeom prst="rect">
            <a:avLst/>
          </a:prstGeom>
        </p:spPr>
        <p:txBody>
          <a:bodyPr spcFirstLastPara="1" wrap="square" lIns="91425" tIns="91425" rIns="91425" bIns="91425" anchor="t" anchorCtr="0">
            <a:noAutofit/>
          </a:bodyPr>
          <a:lstStyle>
            <a:lvl1pPr marL="457200" lvl="0" indent="-342900">
              <a:lnSpc>
                <a:spcPct val="100000"/>
              </a:lnSpc>
              <a:spcBef>
                <a:spcPts val="0"/>
              </a:spcBef>
              <a:spcAft>
                <a:spcPts val="0"/>
              </a:spcAft>
              <a:buClr>
                <a:schemeClr val="dk1"/>
              </a:buClr>
              <a:buSzPts val="1800"/>
              <a:buFont typeface="Lato"/>
              <a:buChar char="●"/>
              <a:defRPr sz="1100"/>
            </a:lvl1pPr>
            <a:lvl2pPr marL="914400" lvl="1" indent="-317500">
              <a:spcBef>
                <a:spcPts val="0"/>
              </a:spcBef>
              <a:spcAft>
                <a:spcPts val="0"/>
              </a:spcAft>
              <a:buClr>
                <a:schemeClr val="dk1"/>
              </a:buClr>
              <a:buSzPts val="1400"/>
              <a:buFont typeface="Lato"/>
              <a:buChar char="○"/>
              <a:defRPr/>
            </a:lvl2pPr>
            <a:lvl3pPr marL="1371600" lvl="2" indent="-317500">
              <a:spcBef>
                <a:spcPts val="0"/>
              </a:spcBef>
              <a:spcAft>
                <a:spcPts val="0"/>
              </a:spcAft>
              <a:buClr>
                <a:schemeClr val="dk1"/>
              </a:buClr>
              <a:buSzPts val="1400"/>
              <a:buFont typeface="Lato"/>
              <a:buChar char="■"/>
              <a:defRPr/>
            </a:lvl3pPr>
            <a:lvl4pPr marL="1828800" lvl="3" indent="-317500">
              <a:spcBef>
                <a:spcPts val="0"/>
              </a:spcBef>
              <a:spcAft>
                <a:spcPts val="0"/>
              </a:spcAft>
              <a:buClr>
                <a:schemeClr val="dk1"/>
              </a:buClr>
              <a:buSzPts val="1400"/>
              <a:buFont typeface="Lato"/>
              <a:buChar char="●"/>
              <a:defRPr/>
            </a:lvl4pPr>
            <a:lvl5pPr marL="2286000" lvl="4" indent="-317500">
              <a:spcBef>
                <a:spcPts val="0"/>
              </a:spcBef>
              <a:spcAft>
                <a:spcPts val="0"/>
              </a:spcAft>
              <a:buClr>
                <a:schemeClr val="dk1"/>
              </a:buClr>
              <a:buSzPts val="1400"/>
              <a:buFont typeface="Lato"/>
              <a:buChar char="○"/>
              <a:defRPr/>
            </a:lvl5pPr>
            <a:lvl6pPr marL="2743200" lvl="5" indent="-317500">
              <a:spcBef>
                <a:spcPts val="0"/>
              </a:spcBef>
              <a:spcAft>
                <a:spcPts val="0"/>
              </a:spcAft>
              <a:buClr>
                <a:schemeClr val="dk1"/>
              </a:buClr>
              <a:buSzPts val="1400"/>
              <a:buFont typeface="Lato"/>
              <a:buChar char="■"/>
              <a:defRPr/>
            </a:lvl6pPr>
            <a:lvl7pPr marL="3200400" lvl="6" indent="-317500">
              <a:spcBef>
                <a:spcPts val="0"/>
              </a:spcBef>
              <a:spcAft>
                <a:spcPts val="0"/>
              </a:spcAft>
              <a:buClr>
                <a:schemeClr val="dk1"/>
              </a:buClr>
              <a:buSzPts val="1400"/>
              <a:buFont typeface="Lato"/>
              <a:buChar char="●"/>
              <a:defRPr/>
            </a:lvl7pPr>
            <a:lvl8pPr marL="3657600" lvl="7" indent="-317500">
              <a:spcBef>
                <a:spcPts val="0"/>
              </a:spcBef>
              <a:spcAft>
                <a:spcPts val="0"/>
              </a:spcAft>
              <a:buClr>
                <a:schemeClr val="dk1"/>
              </a:buClr>
              <a:buSzPts val="1400"/>
              <a:buFont typeface="Lato"/>
              <a:buChar char="○"/>
              <a:defRPr/>
            </a:lvl8pPr>
            <a:lvl9pPr marL="4114800" lvl="8" indent="-317500">
              <a:spcBef>
                <a:spcPts val="0"/>
              </a:spcBef>
              <a:spcAft>
                <a:spcPts val="0"/>
              </a:spcAft>
              <a:buClr>
                <a:schemeClr val="dk1"/>
              </a:buClr>
              <a:buSzPts val="1400"/>
              <a:buFont typeface="Lato"/>
              <a:buChar char="■"/>
              <a:defRPr/>
            </a:lvl9pPr>
          </a:lstStyle>
          <a:p>
            <a:endParaRPr/>
          </a:p>
        </p:txBody>
      </p:sp>
      <p:cxnSp>
        <p:nvCxnSpPr>
          <p:cNvPr id="26" name="Google Shape;26;p4"/>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27" name="Google Shape;27;p4"/>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28" name="Google Shape;28;p4"/>
          <p:cNvCxnSpPr/>
          <p:nvPr/>
        </p:nvCxnSpPr>
        <p:spPr>
          <a:xfrm>
            <a:off x="6884900" y="-113600"/>
            <a:ext cx="2565600" cy="1306200"/>
          </a:xfrm>
          <a:prstGeom prst="curvedConnector3">
            <a:avLst>
              <a:gd name="adj1" fmla="val 50000"/>
            </a:avLst>
          </a:prstGeom>
          <a:noFill/>
          <a:ln w="28575" cap="flat" cmpd="sng">
            <a:solidFill>
              <a:schemeClr val="accent2"/>
            </a:solidFill>
            <a:prstDash val="solid"/>
            <a:round/>
            <a:headEnd type="none" w="med" len="med"/>
            <a:tailEnd type="none" w="med" len="med"/>
          </a:ln>
        </p:spPr>
      </p:cxn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Blank" type="blank">
  <p:cSld name="BLANK">
    <p:bg>
      <p:bgPr>
        <a:noFill/>
        <a:effectLst/>
      </p:bgPr>
    </p:bg>
    <p:spTree>
      <p:nvGrpSpPr>
        <p:cNvPr id="1" name="Shape 72"/>
        <p:cNvGrpSpPr/>
        <p:nvPr/>
      </p:nvGrpSpPr>
      <p:grpSpPr>
        <a:xfrm>
          <a:off x="0" y="0"/>
          <a:ext cx="0" cy="0"/>
          <a:chOff x="0" y="0"/>
          <a:chExt cx="0" cy="0"/>
        </a:xfrm>
      </p:grpSpPr>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Quote">
  <p:cSld name="CUSTOM_2">
    <p:spTree>
      <p:nvGrpSpPr>
        <p:cNvPr id="1" name="Shape 113"/>
        <p:cNvGrpSpPr/>
        <p:nvPr/>
      </p:nvGrpSpPr>
      <p:grpSpPr>
        <a:xfrm>
          <a:off x="0" y="0"/>
          <a:ext cx="0" cy="0"/>
          <a:chOff x="0" y="0"/>
          <a:chExt cx="0" cy="0"/>
        </a:xfrm>
      </p:grpSpPr>
      <p:sp>
        <p:nvSpPr>
          <p:cNvPr id="114" name="Google Shape;114;p15"/>
          <p:cNvSpPr txBox="1">
            <a:spLocks noGrp="1"/>
          </p:cNvSpPr>
          <p:nvPr>
            <p:ph type="title"/>
          </p:nvPr>
        </p:nvSpPr>
        <p:spPr>
          <a:xfrm>
            <a:off x="2410500" y="2808253"/>
            <a:ext cx="4323000" cy="497700"/>
          </a:xfrm>
          <a:prstGeom prst="rect">
            <a:avLst/>
          </a:prstGeom>
        </p:spPr>
        <p:txBody>
          <a:bodyPr spcFirstLastPara="1" wrap="square" lIns="91425" tIns="91425" rIns="91425" bIns="91425" anchor="t" anchorCtr="0">
            <a:noAutofit/>
          </a:bodyPr>
          <a:lstStyle>
            <a:lvl1pPr lvl="0" algn="ctr" rtl="0">
              <a:spcBef>
                <a:spcPts val="0"/>
              </a:spcBef>
              <a:spcAft>
                <a:spcPts val="0"/>
              </a:spcAft>
              <a:buSzPts val="4800"/>
              <a:buNone/>
              <a:defRPr/>
            </a:lvl1pPr>
            <a:lvl2pPr lvl="1" algn="ctr" rtl="0">
              <a:spcBef>
                <a:spcPts val="0"/>
              </a:spcBef>
              <a:spcAft>
                <a:spcPts val="0"/>
              </a:spcAft>
              <a:buSzPts val="4800"/>
              <a:buFont typeface="Crimson Text"/>
              <a:buNone/>
              <a:defRPr sz="4800">
                <a:latin typeface="Crimson Text"/>
                <a:ea typeface="Crimson Text"/>
                <a:cs typeface="Crimson Text"/>
                <a:sym typeface="Crimson Text"/>
              </a:defRPr>
            </a:lvl2pPr>
            <a:lvl3pPr lvl="2" algn="ctr" rtl="0">
              <a:spcBef>
                <a:spcPts val="0"/>
              </a:spcBef>
              <a:spcAft>
                <a:spcPts val="0"/>
              </a:spcAft>
              <a:buSzPts val="4800"/>
              <a:buFont typeface="Crimson Text"/>
              <a:buNone/>
              <a:defRPr sz="4800">
                <a:latin typeface="Crimson Text"/>
                <a:ea typeface="Crimson Text"/>
                <a:cs typeface="Crimson Text"/>
                <a:sym typeface="Crimson Text"/>
              </a:defRPr>
            </a:lvl3pPr>
            <a:lvl4pPr lvl="3" algn="ctr" rtl="0">
              <a:spcBef>
                <a:spcPts val="0"/>
              </a:spcBef>
              <a:spcAft>
                <a:spcPts val="0"/>
              </a:spcAft>
              <a:buSzPts val="4800"/>
              <a:buFont typeface="Crimson Text"/>
              <a:buNone/>
              <a:defRPr sz="4800">
                <a:latin typeface="Crimson Text"/>
                <a:ea typeface="Crimson Text"/>
                <a:cs typeface="Crimson Text"/>
                <a:sym typeface="Crimson Text"/>
              </a:defRPr>
            </a:lvl4pPr>
            <a:lvl5pPr lvl="4" algn="ctr" rtl="0">
              <a:spcBef>
                <a:spcPts val="0"/>
              </a:spcBef>
              <a:spcAft>
                <a:spcPts val="0"/>
              </a:spcAft>
              <a:buSzPts val="4800"/>
              <a:buFont typeface="Crimson Text"/>
              <a:buNone/>
              <a:defRPr sz="4800">
                <a:latin typeface="Crimson Text"/>
                <a:ea typeface="Crimson Text"/>
                <a:cs typeface="Crimson Text"/>
                <a:sym typeface="Crimson Text"/>
              </a:defRPr>
            </a:lvl5pPr>
            <a:lvl6pPr lvl="5" algn="ctr" rtl="0">
              <a:spcBef>
                <a:spcPts val="0"/>
              </a:spcBef>
              <a:spcAft>
                <a:spcPts val="0"/>
              </a:spcAft>
              <a:buSzPts val="4800"/>
              <a:buFont typeface="Crimson Text"/>
              <a:buNone/>
              <a:defRPr sz="4800">
                <a:latin typeface="Crimson Text"/>
                <a:ea typeface="Crimson Text"/>
                <a:cs typeface="Crimson Text"/>
                <a:sym typeface="Crimson Text"/>
              </a:defRPr>
            </a:lvl6pPr>
            <a:lvl7pPr lvl="6" algn="ctr" rtl="0">
              <a:spcBef>
                <a:spcPts val="0"/>
              </a:spcBef>
              <a:spcAft>
                <a:spcPts val="0"/>
              </a:spcAft>
              <a:buSzPts val="4800"/>
              <a:buFont typeface="Crimson Text"/>
              <a:buNone/>
              <a:defRPr sz="4800">
                <a:latin typeface="Crimson Text"/>
                <a:ea typeface="Crimson Text"/>
                <a:cs typeface="Crimson Text"/>
                <a:sym typeface="Crimson Text"/>
              </a:defRPr>
            </a:lvl7pPr>
            <a:lvl8pPr lvl="7" algn="ctr" rtl="0">
              <a:spcBef>
                <a:spcPts val="0"/>
              </a:spcBef>
              <a:spcAft>
                <a:spcPts val="0"/>
              </a:spcAft>
              <a:buSzPts val="4800"/>
              <a:buFont typeface="Crimson Text"/>
              <a:buNone/>
              <a:defRPr sz="4800">
                <a:latin typeface="Crimson Text"/>
                <a:ea typeface="Crimson Text"/>
                <a:cs typeface="Crimson Text"/>
                <a:sym typeface="Crimson Text"/>
              </a:defRPr>
            </a:lvl8pPr>
            <a:lvl9pPr lvl="8" algn="ctr" rtl="0">
              <a:spcBef>
                <a:spcPts val="0"/>
              </a:spcBef>
              <a:spcAft>
                <a:spcPts val="0"/>
              </a:spcAft>
              <a:buSzPts val="4800"/>
              <a:buFont typeface="Crimson Text"/>
              <a:buNone/>
              <a:defRPr sz="4800">
                <a:latin typeface="Crimson Text"/>
                <a:ea typeface="Crimson Text"/>
                <a:cs typeface="Crimson Text"/>
                <a:sym typeface="Crimson Text"/>
              </a:defRPr>
            </a:lvl9pPr>
          </a:lstStyle>
          <a:p>
            <a:endParaRPr/>
          </a:p>
        </p:txBody>
      </p:sp>
      <p:sp>
        <p:nvSpPr>
          <p:cNvPr id="115" name="Google Shape;115;p15"/>
          <p:cNvSpPr txBox="1">
            <a:spLocks noGrp="1"/>
          </p:cNvSpPr>
          <p:nvPr>
            <p:ph type="subTitle" idx="1"/>
          </p:nvPr>
        </p:nvSpPr>
        <p:spPr>
          <a:xfrm>
            <a:off x="1842900" y="1661963"/>
            <a:ext cx="5458200" cy="997200"/>
          </a:xfrm>
          <a:prstGeom prst="rect">
            <a:avLst/>
          </a:prstGeom>
        </p:spPr>
        <p:txBody>
          <a:bodyPr spcFirstLastPara="1" wrap="square" lIns="91425" tIns="91425" rIns="91425" bIns="91425" anchor="t" anchorCtr="0">
            <a:noAutofit/>
          </a:bodyPr>
          <a:lstStyle>
            <a:lvl1pPr lvl="0" algn="ctr" rtl="0">
              <a:lnSpc>
                <a:spcPct val="100000"/>
              </a:lnSpc>
              <a:spcBef>
                <a:spcPts val="0"/>
              </a:spcBef>
              <a:spcAft>
                <a:spcPts val="0"/>
              </a:spcAft>
              <a:buSzPts val="1800"/>
              <a:buNone/>
              <a:defRPr sz="2000"/>
            </a:lvl1pPr>
            <a:lvl2pPr lvl="1" algn="ctr" rtl="0">
              <a:spcBef>
                <a:spcPts val="0"/>
              </a:spcBef>
              <a:spcAft>
                <a:spcPts val="0"/>
              </a:spcAft>
              <a:buSzPts val="1400"/>
              <a:buNone/>
              <a:defRPr/>
            </a:lvl2pPr>
            <a:lvl3pPr lvl="2" algn="ctr" rtl="0">
              <a:spcBef>
                <a:spcPts val="0"/>
              </a:spcBef>
              <a:spcAft>
                <a:spcPts val="0"/>
              </a:spcAft>
              <a:buSzPts val="1400"/>
              <a:buNone/>
              <a:defRPr/>
            </a:lvl3pPr>
            <a:lvl4pPr lvl="3" algn="ctr" rtl="0">
              <a:spcBef>
                <a:spcPts val="0"/>
              </a:spcBef>
              <a:spcAft>
                <a:spcPts val="0"/>
              </a:spcAft>
              <a:buSzPts val="1400"/>
              <a:buNone/>
              <a:defRPr/>
            </a:lvl4pPr>
            <a:lvl5pPr lvl="4" algn="ctr" rtl="0">
              <a:spcBef>
                <a:spcPts val="0"/>
              </a:spcBef>
              <a:spcAft>
                <a:spcPts val="0"/>
              </a:spcAft>
              <a:buSzPts val="1400"/>
              <a:buNone/>
              <a:defRPr/>
            </a:lvl5pPr>
            <a:lvl6pPr lvl="5" algn="ctr" rtl="0">
              <a:spcBef>
                <a:spcPts val="0"/>
              </a:spcBef>
              <a:spcAft>
                <a:spcPts val="0"/>
              </a:spcAft>
              <a:buSzPts val="1400"/>
              <a:buNone/>
              <a:defRPr/>
            </a:lvl6pPr>
            <a:lvl7pPr lvl="6" algn="ctr" rtl="0">
              <a:spcBef>
                <a:spcPts val="0"/>
              </a:spcBef>
              <a:spcAft>
                <a:spcPts val="0"/>
              </a:spcAft>
              <a:buSzPts val="1400"/>
              <a:buNone/>
              <a:defRPr/>
            </a:lvl7pPr>
            <a:lvl8pPr lvl="7" algn="ctr" rtl="0">
              <a:spcBef>
                <a:spcPts val="0"/>
              </a:spcBef>
              <a:spcAft>
                <a:spcPts val="0"/>
              </a:spcAft>
              <a:buSzPts val="1400"/>
              <a:buNone/>
              <a:defRPr/>
            </a:lvl8pPr>
            <a:lvl9pPr lvl="8" algn="ctr" rtl="0">
              <a:spcBef>
                <a:spcPts val="0"/>
              </a:spcBef>
              <a:spcAft>
                <a:spcPts val="0"/>
              </a:spcAft>
              <a:buSzPts val="1400"/>
              <a:buNone/>
              <a:defRPr/>
            </a:lvl9pPr>
          </a:lstStyle>
          <a:p>
            <a:endParaRPr/>
          </a:p>
        </p:txBody>
      </p:sp>
      <p:cxnSp>
        <p:nvCxnSpPr>
          <p:cNvPr id="116" name="Google Shape;116;p15"/>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117" name="Google Shape;117;p15"/>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Quote 1">
  <p:cSld name="CUSTOM_12">
    <p:spTree>
      <p:nvGrpSpPr>
        <p:cNvPr id="1" name="Shape 118"/>
        <p:cNvGrpSpPr/>
        <p:nvPr/>
      </p:nvGrpSpPr>
      <p:grpSpPr>
        <a:xfrm>
          <a:off x="0" y="0"/>
          <a:ext cx="0" cy="0"/>
          <a:chOff x="0" y="0"/>
          <a:chExt cx="0" cy="0"/>
        </a:xfrm>
      </p:grpSpPr>
      <p:sp>
        <p:nvSpPr>
          <p:cNvPr id="119" name="Google Shape;119;p16"/>
          <p:cNvSpPr txBox="1">
            <a:spLocks noGrp="1"/>
          </p:cNvSpPr>
          <p:nvPr>
            <p:ph type="title"/>
          </p:nvPr>
        </p:nvSpPr>
        <p:spPr>
          <a:xfrm>
            <a:off x="699900" y="2821263"/>
            <a:ext cx="4323000" cy="497700"/>
          </a:xfrm>
          <a:prstGeom prst="rect">
            <a:avLst/>
          </a:prstGeom>
        </p:spPr>
        <p:txBody>
          <a:bodyPr spcFirstLastPara="1" wrap="square" lIns="91425" tIns="91425" rIns="91425" bIns="91425" anchor="t" anchorCtr="0">
            <a:noAutofit/>
          </a:bodyPr>
          <a:lstStyle>
            <a:lvl1pPr lvl="0" rtl="0">
              <a:spcBef>
                <a:spcPts val="0"/>
              </a:spcBef>
              <a:spcAft>
                <a:spcPts val="0"/>
              </a:spcAft>
              <a:buSzPts val="4800"/>
              <a:buNone/>
              <a:defRPr/>
            </a:lvl1pPr>
            <a:lvl2pPr lvl="1" algn="ctr" rtl="0">
              <a:spcBef>
                <a:spcPts val="0"/>
              </a:spcBef>
              <a:spcAft>
                <a:spcPts val="0"/>
              </a:spcAft>
              <a:buSzPts val="4800"/>
              <a:buFont typeface="Crimson Text"/>
              <a:buNone/>
              <a:defRPr sz="4800">
                <a:latin typeface="Crimson Text"/>
                <a:ea typeface="Crimson Text"/>
                <a:cs typeface="Crimson Text"/>
                <a:sym typeface="Crimson Text"/>
              </a:defRPr>
            </a:lvl2pPr>
            <a:lvl3pPr lvl="2" algn="ctr" rtl="0">
              <a:spcBef>
                <a:spcPts val="0"/>
              </a:spcBef>
              <a:spcAft>
                <a:spcPts val="0"/>
              </a:spcAft>
              <a:buSzPts val="4800"/>
              <a:buFont typeface="Crimson Text"/>
              <a:buNone/>
              <a:defRPr sz="4800">
                <a:latin typeface="Crimson Text"/>
                <a:ea typeface="Crimson Text"/>
                <a:cs typeface="Crimson Text"/>
                <a:sym typeface="Crimson Text"/>
              </a:defRPr>
            </a:lvl3pPr>
            <a:lvl4pPr lvl="3" algn="ctr" rtl="0">
              <a:spcBef>
                <a:spcPts val="0"/>
              </a:spcBef>
              <a:spcAft>
                <a:spcPts val="0"/>
              </a:spcAft>
              <a:buSzPts val="4800"/>
              <a:buFont typeface="Crimson Text"/>
              <a:buNone/>
              <a:defRPr sz="4800">
                <a:latin typeface="Crimson Text"/>
                <a:ea typeface="Crimson Text"/>
                <a:cs typeface="Crimson Text"/>
                <a:sym typeface="Crimson Text"/>
              </a:defRPr>
            </a:lvl4pPr>
            <a:lvl5pPr lvl="4" algn="ctr" rtl="0">
              <a:spcBef>
                <a:spcPts val="0"/>
              </a:spcBef>
              <a:spcAft>
                <a:spcPts val="0"/>
              </a:spcAft>
              <a:buSzPts val="4800"/>
              <a:buFont typeface="Crimson Text"/>
              <a:buNone/>
              <a:defRPr sz="4800">
                <a:latin typeface="Crimson Text"/>
                <a:ea typeface="Crimson Text"/>
                <a:cs typeface="Crimson Text"/>
                <a:sym typeface="Crimson Text"/>
              </a:defRPr>
            </a:lvl5pPr>
            <a:lvl6pPr lvl="5" algn="ctr" rtl="0">
              <a:spcBef>
                <a:spcPts val="0"/>
              </a:spcBef>
              <a:spcAft>
                <a:spcPts val="0"/>
              </a:spcAft>
              <a:buSzPts val="4800"/>
              <a:buFont typeface="Crimson Text"/>
              <a:buNone/>
              <a:defRPr sz="4800">
                <a:latin typeface="Crimson Text"/>
                <a:ea typeface="Crimson Text"/>
                <a:cs typeface="Crimson Text"/>
                <a:sym typeface="Crimson Text"/>
              </a:defRPr>
            </a:lvl6pPr>
            <a:lvl7pPr lvl="6" algn="ctr" rtl="0">
              <a:spcBef>
                <a:spcPts val="0"/>
              </a:spcBef>
              <a:spcAft>
                <a:spcPts val="0"/>
              </a:spcAft>
              <a:buSzPts val="4800"/>
              <a:buFont typeface="Crimson Text"/>
              <a:buNone/>
              <a:defRPr sz="4800">
                <a:latin typeface="Crimson Text"/>
                <a:ea typeface="Crimson Text"/>
                <a:cs typeface="Crimson Text"/>
                <a:sym typeface="Crimson Text"/>
              </a:defRPr>
            </a:lvl7pPr>
            <a:lvl8pPr lvl="7" algn="ctr" rtl="0">
              <a:spcBef>
                <a:spcPts val="0"/>
              </a:spcBef>
              <a:spcAft>
                <a:spcPts val="0"/>
              </a:spcAft>
              <a:buSzPts val="4800"/>
              <a:buFont typeface="Crimson Text"/>
              <a:buNone/>
              <a:defRPr sz="4800">
                <a:latin typeface="Crimson Text"/>
                <a:ea typeface="Crimson Text"/>
                <a:cs typeface="Crimson Text"/>
                <a:sym typeface="Crimson Text"/>
              </a:defRPr>
            </a:lvl8pPr>
            <a:lvl9pPr lvl="8" algn="ctr" rtl="0">
              <a:spcBef>
                <a:spcPts val="0"/>
              </a:spcBef>
              <a:spcAft>
                <a:spcPts val="0"/>
              </a:spcAft>
              <a:buSzPts val="4800"/>
              <a:buFont typeface="Crimson Text"/>
              <a:buNone/>
              <a:defRPr sz="4800">
                <a:latin typeface="Crimson Text"/>
                <a:ea typeface="Crimson Text"/>
                <a:cs typeface="Crimson Text"/>
                <a:sym typeface="Crimson Text"/>
              </a:defRPr>
            </a:lvl9pPr>
          </a:lstStyle>
          <a:p>
            <a:endParaRPr/>
          </a:p>
        </p:txBody>
      </p:sp>
      <p:sp>
        <p:nvSpPr>
          <p:cNvPr id="120" name="Google Shape;120;p16"/>
          <p:cNvSpPr txBox="1">
            <a:spLocks noGrp="1"/>
          </p:cNvSpPr>
          <p:nvPr>
            <p:ph type="subTitle" idx="1"/>
          </p:nvPr>
        </p:nvSpPr>
        <p:spPr>
          <a:xfrm>
            <a:off x="699900" y="1675902"/>
            <a:ext cx="5458200" cy="997200"/>
          </a:xfrm>
          <a:prstGeom prst="rect">
            <a:avLst/>
          </a:prstGeom>
        </p:spPr>
        <p:txBody>
          <a:bodyPr spcFirstLastPara="1" wrap="square" lIns="91425" tIns="91425" rIns="91425" bIns="91425" anchor="t" anchorCtr="0">
            <a:noAutofit/>
          </a:bodyPr>
          <a:lstStyle>
            <a:lvl1pPr lvl="0" rtl="0">
              <a:lnSpc>
                <a:spcPct val="100000"/>
              </a:lnSpc>
              <a:spcBef>
                <a:spcPts val="0"/>
              </a:spcBef>
              <a:spcAft>
                <a:spcPts val="0"/>
              </a:spcAft>
              <a:buSzPts val="1800"/>
              <a:buNone/>
              <a:defRPr sz="2000"/>
            </a:lvl1pPr>
            <a:lvl2pPr lvl="1" algn="ctr" rtl="0">
              <a:spcBef>
                <a:spcPts val="0"/>
              </a:spcBef>
              <a:spcAft>
                <a:spcPts val="0"/>
              </a:spcAft>
              <a:buSzPts val="1400"/>
              <a:buNone/>
              <a:defRPr/>
            </a:lvl2pPr>
            <a:lvl3pPr lvl="2" algn="ctr" rtl="0">
              <a:spcBef>
                <a:spcPts val="0"/>
              </a:spcBef>
              <a:spcAft>
                <a:spcPts val="0"/>
              </a:spcAft>
              <a:buSzPts val="1400"/>
              <a:buNone/>
              <a:defRPr/>
            </a:lvl3pPr>
            <a:lvl4pPr lvl="3" algn="ctr" rtl="0">
              <a:spcBef>
                <a:spcPts val="0"/>
              </a:spcBef>
              <a:spcAft>
                <a:spcPts val="0"/>
              </a:spcAft>
              <a:buSzPts val="1400"/>
              <a:buNone/>
              <a:defRPr/>
            </a:lvl4pPr>
            <a:lvl5pPr lvl="4" algn="ctr" rtl="0">
              <a:spcBef>
                <a:spcPts val="0"/>
              </a:spcBef>
              <a:spcAft>
                <a:spcPts val="0"/>
              </a:spcAft>
              <a:buSzPts val="1400"/>
              <a:buNone/>
              <a:defRPr/>
            </a:lvl5pPr>
            <a:lvl6pPr lvl="5" algn="ctr" rtl="0">
              <a:spcBef>
                <a:spcPts val="0"/>
              </a:spcBef>
              <a:spcAft>
                <a:spcPts val="0"/>
              </a:spcAft>
              <a:buSzPts val="1400"/>
              <a:buNone/>
              <a:defRPr/>
            </a:lvl6pPr>
            <a:lvl7pPr lvl="6" algn="ctr" rtl="0">
              <a:spcBef>
                <a:spcPts val="0"/>
              </a:spcBef>
              <a:spcAft>
                <a:spcPts val="0"/>
              </a:spcAft>
              <a:buSzPts val="1400"/>
              <a:buNone/>
              <a:defRPr/>
            </a:lvl7pPr>
            <a:lvl8pPr lvl="7" algn="ctr" rtl="0">
              <a:spcBef>
                <a:spcPts val="0"/>
              </a:spcBef>
              <a:spcAft>
                <a:spcPts val="0"/>
              </a:spcAft>
              <a:buSzPts val="1400"/>
              <a:buNone/>
              <a:defRPr/>
            </a:lvl8pPr>
            <a:lvl9pPr lvl="8" algn="ctr" rtl="0">
              <a:spcBef>
                <a:spcPts val="0"/>
              </a:spcBef>
              <a:spcAft>
                <a:spcPts val="0"/>
              </a:spcAft>
              <a:buSzPts val="1400"/>
              <a:buNone/>
              <a:defRPr/>
            </a:lvl9pPr>
          </a:lstStyle>
          <a:p>
            <a:endParaRPr/>
          </a:p>
        </p:txBody>
      </p:sp>
      <p:cxnSp>
        <p:nvCxnSpPr>
          <p:cNvPr id="121" name="Google Shape;121;p16"/>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122" name="Google Shape;122;p16"/>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123" name="Google Shape;123;p16"/>
          <p:cNvCxnSpPr/>
          <p:nvPr/>
        </p:nvCxnSpPr>
        <p:spPr>
          <a:xfrm flipH="1">
            <a:off x="7454238" y="4053663"/>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cxnSp>
        <p:nvCxnSpPr>
          <p:cNvPr id="124" name="Google Shape;124;p16"/>
          <p:cNvCxnSpPr/>
          <p:nvPr/>
        </p:nvCxnSpPr>
        <p:spPr>
          <a:xfrm flipH="1">
            <a:off x="-237137" y="-71162"/>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Title and text 1">
  <p:cSld name="CUSTOM_3">
    <p:spTree>
      <p:nvGrpSpPr>
        <p:cNvPr id="1" name="Shape 132"/>
        <p:cNvGrpSpPr/>
        <p:nvPr/>
      </p:nvGrpSpPr>
      <p:grpSpPr>
        <a:xfrm>
          <a:off x="0" y="0"/>
          <a:ext cx="0" cy="0"/>
          <a:chOff x="0" y="0"/>
          <a:chExt cx="0" cy="0"/>
        </a:xfrm>
      </p:grpSpPr>
      <p:sp>
        <p:nvSpPr>
          <p:cNvPr id="133" name="Google Shape;133;p18"/>
          <p:cNvSpPr txBox="1">
            <a:spLocks noGrp="1"/>
          </p:cNvSpPr>
          <p:nvPr>
            <p:ph type="title"/>
          </p:nvPr>
        </p:nvSpPr>
        <p:spPr>
          <a:xfrm>
            <a:off x="1994850" y="1482825"/>
            <a:ext cx="5154300" cy="1291200"/>
          </a:xfrm>
          <a:prstGeom prst="rect">
            <a:avLst/>
          </a:prstGeom>
        </p:spPr>
        <p:txBody>
          <a:bodyPr spcFirstLastPara="1" wrap="square" lIns="91425" tIns="91425" rIns="91425" bIns="91425" anchor="t" anchorCtr="0">
            <a:noAutofit/>
          </a:bodyPr>
          <a:lstStyle>
            <a:lvl1pPr lvl="0" algn="ctr" rtl="0">
              <a:spcBef>
                <a:spcPts val="0"/>
              </a:spcBef>
              <a:spcAft>
                <a:spcPts val="0"/>
              </a:spcAft>
              <a:buSzPts val="9000"/>
              <a:buNone/>
              <a:defRPr sz="9000"/>
            </a:lvl1pPr>
            <a:lvl2pPr lvl="1" algn="ctr" rtl="0">
              <a:spcBef>
                <a:spcPts val="0"/>
              </a:spcBef>
              <a:spcAft>
                <a:spcPts val="0"/>
              </a:spcAft>
              <a:buSzPts val="9000"/>
              <a:buNone/>
              <a:defRPr sz="9000"/>
            </a:lvl2pPr>
            <a:lvl3pPr lvl="2" algn="ctr" rtl="0">
              <a:spcBef>
                <a:spcPts val="0"/>
              </a:spcBef>
              <a:spcAft>
                <a:spcPts val="0"/>
              </a:spcAft>
              <a:buSzPts val="9000"/>
              <a:buNone/>
              <a:defRPr sz="9000"/>
            </a:lvl3pPr>
            <a:lvl4pPr lvl="3" algn="ctr" rtl="0">
              <a:spcBef>
                <a:spcPts val="0"/>
              </a:spcBef>
              <a:spcAft>
                <a:spcPts val="0"/>
              </a:spcAft>
              <a:buSzPts val="9000"/>
              <a:buNone/>
              <a:defRPr sz="9000"/>
            </a:lvl4pPr>
            <a:lvl5pPr lvl="4" algn="ctr" rtl="0">
              <a:spcBef>
                <a:spcPts val="0"/>
              </a:spcBef>
              <a:spcAft>
                <a:spcPts val="0"/>
              </a:spcAft>
              <a:buSzPts val="9000"/>
              <a:buNone/>
              <a:defRPr sz="9000"/>
            </a:lvl5pPr>
            <a:lvl6pPr lvl="5" algn="ctr" rtl="0">
              <a:spcBef>
                <a:spcPts val="0"/>
              </a:spcBef>
              <a:spcAft>
                <a:spcPts val="0"/>
              </a:spcAft>
              <a:buSzPts val="9000"/>
              <a:buNone/>
              <a:defRPr sz="9000"/>
            </a:lvl6pPr>
            <a:lvl7pPr lvl="6" algn="ctr" rtl="0">
              <a:spcBef>
                <a:spcPts val="0"/>
              </a:spcBef>
              <a:spcAft>
                <a:spcPts val="0"/>
              </a:spcAft>
              <a:buSzPts val="9000"/>
              <a:buNone/>
              <a:defRPr sz="9000"/>
            </a:lvl7pPr>
            <a:lvl8pPr lvl="7" algn="ctr" rtl="0">
              <a:spcBef>
                <a:spcPts val="0"/>
              </a:spcBef>
              <a:spcAft>
                <a:spcPts val="0"/>
              </a:spcAft>
              <a:buSzPts val="9000"/>
              <a:buNone/>
              <a:defRPr sz="9000"/>
            </a:lvl8pPr>
            <a:lvl9pPr lvl="8" algn="ctr" rtl="0">
              <a:spcBef>
                <a:spcPts val="0"/>
              </a:spcBef>
              <a:spcAft>
                <a:spcPts val="0"/>
              </a:spcAft>
              <a:buSzPts val="9000"/>
              <a:buNone/>
              <a:defRPr sz="9000"/>
            </a:lvl9pPr>
          </a:lstStyle>
          <a:p>
            <a:endParaRPr/>
          </a:p>
        </p:txBody>
      </p:sp>
      <p:sp>
        <p:nvSpPr>
          <p:cNvPr id="134" name="Google Shape;134;p18"/>
          <p:cNvSpPr txBox="1">
            <a:spLocks noGrp="1"/>
          </p:cNvSpPr>
          <p:nvPr>
            <p:ph type="subTitle" idx="1"/>
          </p:nvPr>
        </p:nvSpPr>
        <p:spPr>
          <a:xfrm>
            <a:off x="2299500" y="2972150"/>
            <a:ext cx="4545000" cy="554400"/>
          </a:xfrm>
          <a:prstGeom prst="rect">
            <a:avLst/>
          </a:prstGeom>
        </p:spPr>
        <p:txBody>
          <a:bodyPr spcFirstLastPara="1" wrap="square" lIns="91425" tIns="91425" rIns="91425" bIns="91425" anchor="t" anchorCtr="0">
            <a:noAutofit/>
          </a:bodyPr>
          <a:lstStyle>
            <a:lvl1pPr lvl="0" algn="ctr" rtl="0">
              <a:lnSpc>
                <a:spcPct val="100000"/>
              </a:lnSpc>
              <a:spcBef>
                <a:spcPts val="0"/>
              </a:spcBef>
              <a:spcAft>
                <a:spcPts val="0"/>
              </a:spcAft>
              <a:buSzPts val="1800"/>
              <a:buNone/>
              <a:defRPr sz="1400"/>
            </a:lvl1pPr>
            <a:lvl2pPr lvl="1" algn="ctr" rtl="0">
              <a:lnSpc>
                <a:spcPct val="100000"/>
              </a:lnSpc>
              <a:spcBef>
                <a:spcPts val="0"/>
              </a:spcBef>
              <a:spcAft>
                <a:spcPts val="0"/>
              </a:spcAft>
              <a:buSzPts val="2100"/>
              <a:buNone/>
              <a:defRPr sz="2100"/>
            </a:lvl2pPr>
            <a:lvl3pPr lvl="2" algn="ctr" rtl="0">
              <a:lnSpc>
                <a:spcPct val="100000"/>
              </a:lnSpc>
              <a:spcBef>
                <a:spcPts val="0"/>
              </a:spcBef>
              <a:spcAft>
                <a:spcPts val="0"/>
              </a:spcAft>
              <a:buSzPts val="2100"/>
              <a:buNone/>
              <a:defRPr sz="2100"/>
            </a:lvl3pPr>
            <a:lvl4pPr lvl="3" algn="ctr" rtl="0">
              <a:lnSpc>
                <a:spcPct val="100000"/>
              </a:lnSpc>
              <a:spcBef>
                <a:spcPts val="0"/>
              </a:spcBef>
              <a:spcAft>
                <a:spcPts val="0"/>
              </a:spcAft>
              <a:buSzPts val="2100"/>
              <a:buNone/>
              <a:defRPr sz="2100"/>
            </a:lvl4pPr>
            <a:lvl5pPr lvl="4" algn="ctr" rtl="0">
              <a:lnSpc>
                <a:spcPct val="100000"/>
              </a:lnSpc>
              <a:spcBef>
                <a:spcPts val="0"/>
              </a:spcBef>
              <a:spcAft>
                <a:spcPts val="0"/>
              </a:spcAft>
              <a:buSzPts val="2100"/>
              <a:buNone/>
              <a:defRPr sz="2100"/>
            </a:lvl5pPr>
            <a:lvl6pPr lvl="5" algn="ctr" rtl="0">
              <a:lnSpc>
                <a:spcPct val="100000"/>
              </a:lnSpc>
              <a:spcBef>
                <a:spcPts val="0"/>
              </a:spcBef>
              <a:spcAft>
                <a:spcPts val="0"/>
              </a:spcAft>
              <a:buSzPts val="2100"/>
              <a:buNone/>
              <a:defRPr sz="2100"/>
            </a:lvl6pPr>
            <a:lvl7pPr lvl="6" algn="ctr" rtl="0">
              <a:lnSpc>
                <a:spcPct val="100000"/>
              </a:lnSpc>
              <a:spcBef>
                <a:spcPts val="0"/>
              </a:spcBef>
              <a:spcAft>
                <a:spcPts val="0"/>
              </a:spcAft>
              <a:buSzPts val="2100"/>
              <a:buNone/>
              <a:defRPr sz="2100"/>
            </a:lvl7pPr>
            <a:lvl8pPr lvl="7" algn="ctr" rtl="0">
              <a:lnSpc>
                <a:spcPct val="100000"/>
              </a:lnSpc>
              <a:spcBef>
                <a:spcPts val="0"/>
              </a:spcBef>
              <a:spcAft>
                <a:spcPts val="0"/>
              </a:spcAft>
              <a:buSzPts val="2100"/>
              <a:buNone/>
              <a:defRPr sz="2100"/>
            </a:lvl8pPr>
            <a:lvl9pPr lvl="8" algn="ctr" rtl="0">
              <a:lnSpc>
                <a:spcPct val="100000"/>
              </a:lnSpc>
              <a:spcBef>
                <a:spcPts val="0"/>
              </a:spcBef>
              <a:spcAft>
                <a:spcPts val="0"/>
              </a:spcAft>
              <a:buSzPts val="2100"/>
              <a:buNone/>
              <a:defRPr sz="2100"/>
            </a:lvl9pPr>
          </a:lstStyle>
          <a:p>
            <a:endParaRPr/>
          </a:p>
        </p:txBody>
      </p:sp>
      <p:cxnSp>
        <p:nvCxnSpPr>
          <p:cNvPr id="135" name="Google Shape;135;p18"/>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136" name="Google Shape;136;p18"/>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Title only 1">
  <p:cSld name="CUSTOM_16">
    <p:spTree>
      <p:nvGrpSpPr>
        <p:cNvPr id="1" name="Shape 159"/>
        <p:cNvGrpSpPr/>
        <p:nvPr/>
      </p:nvGrpSpPr>
      <p:grpSpPr>
        <a:xfrm>
          <a:off x="0" y="0"/>
          <a:ext cx="0" cy="0"/>
          <a:chOff x="0" y="0"/>
          <a:chExt cx="0" cy="0"/>
        </a:xfrm>
      </p:grpSpPr>
      <p:cxnSp>
        <p:nvCxnSpPr>
          <p:cNvPr id="160" name="Google Shape;160;p22"/>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161" name="Google Shape;161;p22"/>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162" name="Google Shape;162;p22"/>
          <p:cNvCxnSpPr/>
          <p:nvPr/>
        </p:nvCxnSpPr>
        <p:spPr>
          <a:xfrm>
            <a:off x="-250225" y="4076450"/>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cxnSp>
        <p:nvCxnSpPr>
          <p:cNvPr id="163" name="Google Shape;163;p22"/>
          <p:cNvCxnSpPr/>
          <p:nvPr/>
        </p:nvCxnSpPr>
        <p:spPr>
          <a:xfrm>
            <a:off x="7441150" y="-48375"/>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cxnSp>
        <p:nvCxnSpPr>
          <p:cNvPr id="164" name="Google Shape;164;p22"/>
          <p:cNvCxnSpPr/>
          <p:nvPr/>
        </p:nvCxnSpPr>
        <p:spPr>
          <a:xfrm flipH="1">
            <a:off x="7454238" y="4053663"/>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cxnSp>
        <p:nvCxnSpPr>
          <p:cNvPr id="165" name="Google Shape;165;p22"/>
          <p:cNvCxnSpPr/>
          <p:nvPr/>
        </p:nvCxnSpPr>
        <p:spPr>
          <a:xfrm flipH="1">
            <a:off x="-237137" y="-71162"/>
            <a:ext cx="1926900" cy="1161000"/>
          </a:xfrm>
          <a:prstGeom prst="curvedConnector3">
            <a:avLst>
              <a:gd name="adj1" fmla="val 50000"/>
            </a:avLst>
          </a:prstGeom>
          <a:noFill/>
          <a:ln w="28575" cap="flat" cmpd="sng">
            <a:solidFill>
              <a:schemeClr val="accent2"/>
            </a:solidFill>
            <a:prstDash val="solid"/>
            <a:round/>
            <a:headEnd type="none" w="med" len="med"/>
            <a:tailEnd type="none" w="med" len="med"/>
          </a:ln>
        </p:spPr>
      </p:cxnSp>
      <p:sp>
        <p:nvSpPr>
          <p:cNvPr id="166" name="Google Shape;166;p22"/>
          <p:cNvSpPr txBox="1">
            <a:spLocks noGrp="1"/>
          </p:cNvSpPr>
          <p:nvPr>
            <p:ph type="title"/>
          </p:nvPr>
        </p:nvSpPr>
        <p:spPr>
          <a:xfrm>
            <a:off x="713225" y="445025"/>
            <a:ext cx="7717500" cy="572700"/>
          </a:xfrm>
          <a:prstGeom prst="rect">
            <a:avLst/>
          </a:prstGeom>
        </p:spPr>
        <p:txBody>
          <a:bodyPr spcFirstLastPara="1" wrap="square" lIns="91425" tIns="91425" rIns="91425" bIns="91425" anchor="t" anchorCtr="0">
            <a:noAutofit/>
          </a:bodyPr>
          <a:lstStyle>
            <a:lvl1pPr lvl="0" algn="ctr" rtl="0">
              <a:spcBef>
                <a:spcPts val="0"/>
              </a:spcBef>
              <a:spcAft>
                <a:spcPts val="0"/>
              </a:spcAft>
              <a:buSzPts val="3000"/>
              <a:buNone/>
              <a:defRPr/>
            </a:lvl1pPr>
            <a:lvl2pPr lvl="1" algn="ctr" rtl="0">
              <a:spcBef>
                <a:spcPts val="0"/>
              </a:spcBef>
              <a:spcAft>
                <a:spcPts val="0"/>
              </a:spcAft>
              <a:buSzPts val="3000"/>
              <a:buNone/>
              <a:defRPr/>
            </a:lvl2pPr>
            <a:lvl3pPr lvl="2" algn="ctr" rtl="0">
              <a:spcBef>
                <a:spcPts val="0"/>
              </a:spcBef>
              <a:spcAft>
                <a:spcPts val="0"/>
              </a:spcAft>
              <a:buSzPts val="3000"/>
              <a:buNone/>
              <a:defRPr/>
            </a:lvl3pPr>
            <a:lvl4pPr lvl="3" algn="ctr" rtl="0">
              <a:spcBef>
                <a:spcPts val="0"/>
              </a:spcBef>
              <a:spcAft>
                <a:spcPts val="0"/>
              </a:spcAft>
              <a:buSzPts val="3000"/>
              <a:buNone/>
              <a:defRPr/>
            </a:lvl4pPr>
            <a:lvl5pPr lvl="4" algn="ctr" rtl="0">
              <a:spcBef>
                <a:spcPts val="0"/>
              </a:spcBef>
              <a:spcAft>
                <a:spcPts val="0"/>
              </a:spcAft>
              <a:buSzPts val="3000"/>
              <a:buNone/>
              <a:defRPr/>
            </a:lvl5pPr>
            <a:lvl6pPr lvl="5" algn="ctr" rtl="0">
              <a:spcBef>
                <a:spcPts val="0"/>
              </a:spcBef>
              <a:spcAft>
                <a:spcPts val="0"/>
              </a:spcAft>
              <a:buSzPts val="3000"/>
              <a:buNone/>
              <a:defRPr/>
            </a:lvl6pPr>
            <a:lvl7pPr lvl="6" algn="ctr" rtl="0">
              <a:spcBef>
                <a:spcPts val="0"/>
              </a:spcBef>
              <a:spcAft>
                <a:spcPts val="0"/>
              </a:spcAft>
              <a:buSzPts val="3000"/>
              <a:buNone/>
              <a:defRPr/>
            </a:lvl7pPr>
            <a:lvl8pPr lvl="7" algn="ctr" rtl="0">
              <a:spcBef>
                <a:spcPts val="0"/>
              </a:spcBef>
              <a:spcAft>
                <a:spcPts val="0"/>
              </a:spcAft>
              <a:buSzPts val="3000"/>
              <a:buNone/>
              <a:defRPr/>
            </a:lvl8pPr>
            <a:lvl9pPr lvl="8" algn="ctr" rtl="0">
              <a:spcBef>
                <a:spcPts val="0"/>
              </a:spcBef>
              <a:spcAft>
                <a:spcPts val="0"/>
              </a:spcAft>
              <a:buSzPts val="3000"/>
              <a:buNone/>
              <a:defRPr/>
            </a:lvl9pPr>
          </a:lstStyle>
          <a:p>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Background">
  <p:cSld name="CUSTOM_10">
    <p:spTree>
      <p:nvGrpSpPr>
        <p:cNvPr id="1" name="Shape 449"/>
        <p:cNvGrpSpPr/>
        <p:nvPr/>
      </p:nvGrpSpPr>
      <p:grpSpPr>
        <a:xfrm>
          <a:off x="0" y="0"/>
          <a:ext cx="0" cy="0"/>
          <a:chOff x="0" y="0"/>
          <a:chExt cx="0" cy="0"/>
        </a:xfrm>
      </p:grpSpPr>
      <p:cxnSp>
        <p:nvCxnSpPr>
          <p:cNvPr id="450" name="Google Shape;450;p50"/>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451" name="Google Shape;451;p50"/>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Background 1">
  <p:cSld name="CUSTOM_10_1">
    <p:spTree>
      <p:nvGrpSpPr>
        <p:cNvPr id="1" name="Shape 452"/>
        <p:cNvGrpSpPr/>
        <p:nvPr/>
      </p:nvGrpSpPr>
      <p:grpSpPr>
        <a:xfrm>
          <a:off x="0" y="0"/>
          <a:ext cx="0" cy="0"/>
          <a:chOff x="0" y="0"/>
          <a:chExt cx="0" cy="0"/>
        </a:xfrm>
      </p:grpSpPr>
      <p:cxnSp>
        <p:nvCxnSpPr>
          <p:cNvPr id="453" name="Google Shape;453;p51"/>
          <p:cNvCxnSpPr/>
          <p:nvPr/>
        </p:nvCxnSpPr>
        <p:spPr>
          <a:xfrm>
            <a:off x="-72550" y="487745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454" name="Google Shape;454;p51"/>
          <p:cNvCxnSpPr/>
          <p:nvPr/>
        </p:nvCxnSpPr>
        <p:spPr>
          <a:xfrm>
            <a:off x="-72550" y="274100"/>
            <a:ext cx="9287400" cy="0"/>
          </a:xfrm>
          <a:prstGeom prst="straightConnector1">
            <a:avLst/>
          </a:prstGeom>
          <a:noFill/>
          <a:ln w="28575" cap="flat" cmpd="sng">
            <a:solidFill>
              <a:schemeClr val="accent1"/>
            </a:solidFill>
            <a:prstDash val="solid"/>
            <a:round/>
            <a:headEnd type="none" w="med" len="med"/>
            <a:tailEnd type="none" w="med" len="med"/>
          </a:ln>
        </p:spPr>
      </p:cxnSp>
      <p:cxnSp>
        <p:nvCxnSpPr>
          <p:cNvPr id="455" name="Google Shape;455;p51"/>
          <p:cNvCxnSpPr/>
          <p:nvPr/>
        </p:nvCxnSpPr>
        <p:spPr>
          <a:xfrm>
            <a:off x="7434175" y="-125600"/>
            <a:ext cx="1993200" cy="1330200"/>
          </a:xfrm>
          <a:prstGeom prst="curvedConnector3">
            <a:avLst>
              <a:gd name="adj1" fmla="val 50000"/>
            </a:avLst>
          </a:prstGeom>
          <a:noFill/>
          <a:ln w="28575" cap="flat" cmpd="sng">
            <a:solidFill>
              <a:schemeClr val="accent2"/>
            </a:solidFill>
            <a:prstDash val="solid"/>
            <a:round/>
            <a:headEnd type="none" w="med" len="med"/>
            <a:tailEnd type="none" w="med" len="med"/>
          </a:ln>
        </p:spPr>
      </p:cxnSp>
      <p:cxnSp>
        <p:nvCxnSpPr>
          <p:cNvPr id="456" name="Google Shape;456;p51"/>
          <p:cNvCxnSpPr/>
          <p:nvPr/>
        </p:nvCxnSpPr>
        <p:spPr>
          <a:xfrm>
            <a:off x="-147275" y="3943475"/>
            <a:ext cx="1993200" cy="1330200"/>
          </a:xfrm>
          <a:prstGeom prst="curvedConnector3">
            <a:avLst>
              <a:gd name="adj1" fmla="val 50000"/>
            </a:avLst>
          </a:prstGeom>
          <a:noFill/>
          <a:ln w="28575" cap="flat" cmpd="sng">
            <a:solidFill>
              <a:schemeClr val="accent2"/>
            </a:solidFill>
            <a:prstDash val="solid"/>
            <a:round/>
            <a:headEnd type="none" w="med" len="med"/>
            <a:tailEnd type="none" w="med" len="med"/>
          </a:ln>
        </p:spPr>
      </p:cxn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713225" y="445025"/>
            <a:ext cx="77175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chemeClr val="dk1"/>
              </a:buClr>
              <a:buSzPts val="3000"/>
              <a:buFont typeface="Vidaloka"/>
              <a:buNone/>
              <a:defRPr sz="3000">
                <a:solidFill>
                  <a:schemeClr val="dk1"/>
                </a:solidFill>
                <a:latin typeface="Vidaloka"/>
                <a:ea typeface="Vidaloka"/>
                <a:cs typeface="Vidaloka"/>
                <a:sym typeface="Vidaloka"/>
              </a:defRPr>
            </a:lvl1pPr>
            <a:lvl2pPr lvl="1">
              <a:spcBef>
                <a:spcPts val="0"/>
              </a:spcBef>
              <a:spcAft>
                <a:spcPts val="0"/>
              </a:spcAft>
              <a:buClr>
                <a:schemeClr val="dk1"/>
              </a:buClr>
              <a:buSzPts val="3000"/>
              <a:buNone/>
              <a:defRPr sz="3000" i="1">
                <a:solidFill>
                  <a:schemeClr val="dk1"/>
                </a:solidFill>
              </a:defRPr>
            </a:lvl2pPr>
            <a:lvl3pPr lvl="2">
              <a:spcBef>
                <a:spcPts val="0"/>
              </a:spcBef>
              <a:spcAft>
                <a:spcPts val="0"/>
              </a:spcAft>
              <a:buClr>
                <a:schemeClr val="dk1"/>
              </a:buClr>
              <a:buSzPts val="3000"/>
              <a:buNone/>
              <a:defRPr sz="3000" i="1">
                <a:solidFill>
                  <a:schemeClr val="dk1"/>
                </a:solidFill>
              </a:defRPr>
            </a:lvl3pPr>
            <a:lvl4pPr lvl="3">
              <a:spcBef>
                <a:spcPts val="0"/>
              </a:spcBef>
              <a:spcAft>
                <a:spcPts val="0"/>
              </a:spcAft>
              <a:buClr>
                <a:schemeClr val="dk1"/>
              </a:buClr>
              <a:buSzPts val="3000"/>
              <a:buNone/>
              <a:defRPr sz="3000" i="1">
                <a:solidFill>
                  <a:schemeClr val="dk1"/>
                </a:solidFill>
              </a:defRPr>
            </a:lvl4pPr>
            <a:lvl5pPr lvl="4">
              <a:spcBef>
                <a:spcPts val="0"/>
              </a:spcBef>
              <a:spcAft>
                <a:spcPts val="0"/>
              </a:spcAft>
              <a:buClr>
                <a:schemeClr val="dk1"/>
              </a:buClr>
              <a:buSzPts val="3000"/>
              <a:buNone/>
              <a:defRPr sz="3000" i="1">
                <a:solidFill>
                  <a:schemeClr val="dk1"/>
                </a:solidFill>
              </a:defRPr>
            </a:lvl5pPr>
            <a:lvl6pPr lvl="5">
              <a:spcBef>
                <a:spcPts val="0"/>
              </a:spcBef>
              <a:spcAft>
                <a:spcPts val="0"/>
              </a:spcAft>
              <a:buClr>
                <a:schemeClr val="dk1"/>
              </a:buClr>
              <a:buSzPts val="3000"/>
              <a:buNone/>
              <a:defRPr sz="3000" i="1">
                <a:solidFill>
                  <a:schemeClr val="dk1"/>
                </a:solidFill>
              </a:defRPr>
            </a:lvl6pPr>
            <a:lvl7pPr lvl="6">
              <a:spcBef>
                <a:spcPts val="0"/>
              </a:spcBef>
              <a:spcAft>
                <a:spcPts val="0"/>
              </a:spcAft>
              <a:buClr>
                <a:schemeClr val="dk1"/>
              </a:buClr>
              <a:buSzPts val="3000"/>
              <a:buNone/>
              <a:defRPr sz="3000" i="1">
                <a:solidFill>
                  <a:schemeClr val="dk1"/>
                </a:solidFill>
              </a:defRPr>
            </a:lvl7pPr>
            <a:lvl8pPr lvl="7">
              <a:spcBef>
                <a:spcPts val="0"/>
              </a:spcBef>
              <a:spcAft>
                <a:spcPts val="0"/>
              </a:spcAft>
              <a:buClr>
                <a:schemeClr val="dk1"/>
              </a:buClr>
              <a:buSzPts val="3000"/>
              <a:buNone/>
              <a:defRPr sz="3000" i="1">
                <a:solidFill>
                  <a:schemeClr val="dk1"/>
                </a:solidFill>
              </a:defRPr>
            </a:lvl8pPr>
            <a:lvl9pPr lvl="8">
              <a:spcBef>
                <a:spcPts val="0"/>
              </a:spcBef>
              <a:spcAft>
                <a:spcPts val="0"/>
              </a:spcAft>
              <a:buClr>
                <a:schemeClr val="dk1"/>
              </a:buClr>
              <a:buSzPts val="3000"/>
              <a:buNone/>
              <a:defRPr sz="3000" i="1">
                <a:solidFill>
                  <a:schemeClr val="dk1"/>
                </a:solidFill>
              </a:defRPr>
            </a:lvl9pPr>
          </a:lstStyle>
          <a:p>
            <a:endParaRPr/>
          </a:p>
        </p:txBody>
      </p:sp>
      <p:sp>
        <p:nvSpPr>
          <p:cNvPr id="7" name="Google Shape;7;p1"/>
          <p:cNvSpPr txBox="1">
            <a:spLocks noGrp="1"/>
          </p:cNvSpPr>
          <p:nvPr>
            <p:ph type="body" idx="1"/>
          </p:nvPr>
        </p:nvSpPr>
        <p:spPr>
          <a:xfrm>
            <a:off x="713250" y="1152475"/>
            <a:ext cx="7717500" cy="3416400"/>
          </a:xfrm>
          <a:prstGeom prst="rect">
            <a:avLst/>
          </a:prstGeom>
          <a:no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chemeClr val="dk2"/>
              </a:buClr>
              <a:buSzPts val="1800"/>
              <a:buFont typeface="Montserrat"/>
              <a:buChar char="●"/>
              <a:defRPr sz="1800">
                <a:solidFill>
                  <a:schemeClr val="dk2"/>
                </a:solidFill>
                <a:latin typeface="Montserrat"/>
                <a:ea typeface="Montserrat"/>
                <a:cs typeface="Montserrat"/>
                <a:sym typeface="Montserrat"/>
              </a:defRPr>
            </a:lvl1pPr>
            <a:lvl2pPr marL="914400" lvl="1" indent="-317500">
              <a:lnSpc>
                <a:spcPct val="115000"/>
              </a:lnSpc>
              <a:spcBef>
                <a:spcPts val="0"/>
              </a:spcBef>
              <a:spcAft>
                <a:spcPts val="0"/>
              </a:spcAft>
              <a:buClr>
                <a:schemeClr val="dk2"/>
              </a:buClr>
              <a:buSzPts val="1400"/>
              <a:buFont typeface="Montserrat"/>
              <a:buChar char="○"/>
              <a:defRPr>
                <a:solidFill>
                  <a:schemeClr val="dk2"/>
                </a:solidFill>
                <a:latin typeface="Montserrat"/>
                <a:ea typeface="Montserrat"/>
                <a:cs typeface="Montserrat"/>
                <a:sym typeface="Montserrat"/>
              </a:defRPr>
            </a:lvl2pPr>
            <a:lvl3pPr marL="1371600" lvl="2" indent="-317500">
              <a:lnSpc>
                <a:spcPct val="115000"/>
              </a:lnSpc>
              <a:spcBef>
                <a:spcPts val="0"/>
              </a:spcBef>
              <a:spcAft>
                <a:spcPts val="0"/>
              </a:spcAft>
              <a:buClr>
                <a:schemeClr val="dk2"/>
              </a:buClr>
              <a:buSzPts val="1400"/>
              <a:buFont typeface="Montserrat"/>
              <a:buChar char="■"/>
              <a:defRPr>
                <a:solidFill>
                  <a:schemeClr val="dk2"/>
                </a:solidFill>
                <a:latin typeface="Montserrat"/>
                <a:ea typeface="Montserrat"/>
                <a:cs typeface="Montserrat"/>
                <a:sym typeface="Montserrat"/>
              </a:defRPr>
            </a:lvl3pPr>
            <a:lvl4pPr marL="1828800" lvl="3" indent="-317500">
              <a:lnSpc>
                <a:spcPct val="115000"/>
              </a:lnSpc>
              <a:spcBef>
                <a:spcPts val="0"/>
              </a:spcBef>
              <a:spcAft>
                <a:spcPts val="0"/>
              </a:spcAft>
              <a:buClr>
                <a:schemeClr val="dk2"/>
              </a:buClr>
              <a:buSzPts val="1400"/>
              <a:buFont typeface="Montserrat"/>
              <a:buChar char="●"/>
              <a:defRPr>
                <a:solidFill>
                  <a:schemeClr val="dk2"/>
                </a:solidFill>
                <a:latin typeface="Montserrat"/>
                <a:ea typeface="Montserrat"/>
                <a:cs typeface="Montserrat"/>
                <a:sym typeface="Montserrat"/>
              </a:defRPr>
            </a:lvl4pPr>
            <a:lvl5pPr marL="2286000" lvl="4" indent="-317500">
              <a:lnSpc>
                <a:spcPct val="115000"/>
              </a:lnSpc>
              <a:spcBef>
                <a:spcPts val="0"/>
              </a:spcBef>
              <a:spcAft>
                <a:spcPts val="0"/>
              </a:spcAft>
              <a:buClr>
                <a:schemeClr val="dk2"/>
              </a:buClr>
              <a:buSzPts val="1400"/>
              <a:buFont typeface="Montserrat"/>
              <a:buChar char="○"/>
              <a:defRPr>
                <a:solidFill>
                  <a:schemeClr val="dk2"/>
                </a:solidFill>
                <a:latin typeface="Montserrat"/>
                <a:ea typeface="Montserrat"/>
                <a:cs typeface="Montserrat"/>
                <a:sym typeface="Montserrat"/>
              </a:defRPr>
            </a:lvl5pPr>
            <a:lvl6pPr marL="2743200" lvl="5" indent="-317500">
              <a:lnSpc>
                <a:spcPct val="115000"/>
              </a:lnSpc>
              <a:spcBef>
                <a:spcPts val="0"/>
              </a:spcBef>
              <a:spcAft>
                <a:spcPts val="0"/>
              </a:spcAft>
              <a:buClr>
                <a:schemeClr val="dk2"/>
              </a:buClr>
              <a:buSzPts val="1400"/>
              <a:buFont typeface="Montserrat"/>
              <a:buChar char="■"/>
              <a:defRPr>
                <a:solidFill>
                  <a:schemeClr val="dk2"/>
                </a:solidFill>
                <a:latin typeface="Montserrat"/>
                <a:ea typeface="Montserrat"/>
                <a:cs typeface="Montserrat"/>
                <a:sym typeface="Montserrat"/>
              </a:defRPr>
            </a:lvl6pPr>
            <a:lvl7pPr marL="3200400" lvl="6" indent="-317500">
              <a:lnSpc>
                <a:spcPct val="115000"/>
              </a:lnSpc>
              <a:spcBef>
                <a:spcPts val="0"/>
              </a:spcBef>
              <a:spcAft>
                <a:spcPts val="0"/>
              </a:spcAft>
              <a:buClr>
                <a:schemeClr val="dk2"/>
              </a:buClr>
              <a:buSzPts val="1400"/>
              <a:buFont typeface="Montserrat"/>
              <a:buChar char="●"/>
              <a:defRPr>
                <a:solidFill>
                  <a:schemeClr val="dk2"/>
                </a:solidFill>
                <a:latin typeface="Montserrat"/>
                <a:ea typeface="Montserrat"/>
                <a:cs typeface="Montserrat"/>
                <a:sym typeface="Montserrat"/>
              </a:defRPr>
            </a:lvl7pPr>
            <a:lvl8pPr marL="3657600" lvl="7" indent="-317500">
              <a:lnSpc>
                <a:spcPct val="115000"/>
              </a:lnSpc>
              <a:spcBef>
                <a:spcPts val="0"/>
              </a:spcBef>
              <a:spcAft>
                <a:spcPts val="0"/>
              </a:spcAft>
              <a:buClr>
                <a:schemeClr val="dk2"/>
              </a:buClr>
              <a:buSzPts val="1400"/>
              <a:buFont typeface="Montserrat"/>
              <a:buChar char="○"/>
              <a:defRPr>
                <a:solidFill>
                  <a:schemeClr val="dk2"/>
                </a:solidFill>
                <a:latin typeface="Montserrat"/>
                <a:ea typeface="Montserrat"/>
                <a:cs typeface="Montserrat"/>
                <a:sym typeface="Montserrat"/>
              </a:defRPr>
            </a:lvl8pPr>
            <a:lvl9pPr marL="4114800" lvl="8" indent="-317500">
              <a:lnSpc>
                <a:spcPct val="115000"/>
              </a:lnSpc>
              <a:spcBef>
                <a:spcPts val="0"/>
              </a:spcBef>
              <a:spcAft>
                <a:spcPts val="0"/>
              </a:spcAft>
              <a:buClr>
                <a:schemeClr val="dk2"/>
              </a:buClr>
              <a:buSzPts val="1400"/>
              <a:buFont typeface="Montserrat"/>
              <a:buChar char="■"/>
              <a:defRPr>
                <a:solidFill>
                  <a:schemeClr val="dk2"/>
                </a:solidFill>
                <a:latin typeface="Montserrat"/>
                <a:ea typeface="Montserrat"/>
                <a:cs typeface="Montserrat"/>
                <a:sym typeface="Montserrat"/>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50" r:id="rId2"/>
    <p:sldLayoutId id="2147483658" r:id="rId3"/>
    <p:sldLayoutId id="2147483661" r:id="rId4"/>
    <p:sldLayoutId id="2147483662" r:id="rId5"/>
    <p:sldLayoutId id="2147483664" r:id="rId6"/>
    <p:sldLayoutId id="2147483668" r:id="rId7"/>
    <p:sldLayoutId id="2147483696" r:id="rId8"/>
    <p:sldLayoutId id="2147483697" r:id="rId9"/>
    <p:sldLayoutId id="2147483698" r:id="rId10"/>
    <p:sldLayoutId id="2147483699"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4.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3" Type="http://schemas.openxmlformats.org/officeDocument/2006/relationships/hyperlink" Target="mailto:molchanovatv@zkkgvv.e-zab.ru" TargetMode="External"/><Relationship Id="rId2" Type="http://schemas.openxmlformats.org/officeDocument/2006/relationships/notesSlide" Target="../notesSlides/notesSlide26.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481"/>
        <p:cNvGrpSpPr/>
        <p:nvPr/>
      </p:nvGrpSpPr>
      <p:grpSpPr>
        <a:xfrm>
          <a:off x="0" y="0"/>
          <a:ext cx="0" cy="0"/>
          <a:chOff x="0" y="0"/>
          <a:chExt cx="0" cy="0"/>
        </a:xfrm>
      </p:grpSpPr>
      <p:sp>
        <p:nvSpPr>
          <p:cNvPr id="482" name="Google Shape;482;p59"/>
          <p:cNvSpPr txBox="1">
            <a:spLocks noGrp="1"/>
          </p:cNvSpPr>
          <p:nvPr>
            <p:ph type="ctrTitle"/>
          </p:nvPr>
        </p:nvSpPr>
        <p:spPr>
          <a:xfrm>
            <a:off x="1039975" y="1248300"/>
            <a:ext cx="7064100" cy="2052600"/>
          </a:xfrm>
          <a:prstGeom prst="rect">
            <a:avLst/>
          </a:prstGeom>
        </p:spPr>
        <p:txBody>
          <a:bodyPr spcFirstLastPara="1" wrap="square" lIns="91425" tIns="91425" rIns="91425" bIns="91425" anchor="t" anchorCtr="0">
            <a:noAutofit/>
          </a:bodyPr>
          <a:lstStyle/>
          <a:p>
            <a:pPr lvl="0"/>
            <a:r>
              <a:rPr lang="ru-RU" sz="3200" dirty="0" smtClean="0"/>
              <a:t>Отчет о работе с инвалидами и участниками войн</a:t>
            </a:r>
            <a:endParaRPr sz="3200" dirty="0"/>
          </a:p>
        </p:txBody>
      </p:sp>
      <p:sp>
        <p:nvSpPr>
          <p:cNvPr id="483" name="Google Shape;483;p59"/>
          <p:cNvSpPr txBox="1">
            <a:spLocks noGrp="1"/>
          </p:cNvSpPr>
          <p:nvPr>
            <p:ph type="subTitle" idx="1"/>
          </p:nvPr>
        </p:nvSpPr>
        <p:spPr>
          <a:xfrm>
            <a:off x="285720" y="2357436"/>
            <a:ext cx="8715436" cy="441900"/>
          </a:xfrm>
          <a:prstGeom prst="rect">
            <a:avLst/>
          </a:prstGeom>
        </p:spPr>
        <p:txBody>
          <a:bodyPr spcFirstLastPara="1" wrap="square" lIns="91425" tIns="91425" rIns="91425" bIns="91425" anchor="t" anchorCtr="0">
            <a:noAutofit/>
          </a:bodyPr>
          <a:lstStyle/>
          <a:p>
            <a:pPr marL="0" indent="0">
              <a:buClr>
                <a:schemeClr val="dk1"/>
              </a:buClr>
              <a:buSzPts val="1100"/>
            </a:pPr>
            <a:endParaRPr lang="ru-RU" sz="1400" dirty="0" smtClean="0">
              <a:solidFill>
                <a:schemeClr val="dk1"/>
              </a:solidFill>
            </a:endParaRPr>
          </a:p>
          <a:p>
            <a:pPr marL="0" indent="0">
              <a:buClr>
                <a:schemeClr val="dk1"/>
              </a:buClr>
              <a:buSzPts val="1100"/>
            </a:pPr>
            <a:r>
              <a:rPr lang="ru-RU" sz="1400" dirty="0" smtClean="0">
                <a:solidFill>
                  <a:schemeClr val="dk1"/>
                </a:solidFill>
              </a:rPr>
              <a:t>Заместитель главного врача</a:t>
            </a:r>
          </a:p>
          <a:p>
            <a:pPr marL="0" indent="0">
              <a:buClr>
                <a:schemeClr val="dk1"/>
              </a:buClr>
              <a:buSzPts val="1100"/>
            </a:pPr>
            <a:r>
              <a:rPr lang="ru-RU" sz="1400" dirty="0" smtClean="0">
                <a:solidFill>
                  <a:schemeClr val="dk1"/>
                </a:solidFill>
              </a:rPr>
              <a:t> по организационно-методической</a:t>
            </a:r>
          </a:p>
          <a:p>
            <a:pPr marL="0" indent="0">
              <a:buClr>
                <a:schemeClr val="dk1"/>
              </a:buClr>
              <a:buSzPts val="1100"/>
            </a:pPr>
            <a:r>
              <a:rPr lang="ru-RU" sz="1400" dirty="0" smtClean="0">
                <a:solidFill>
                  <a:schemeClr val="dk1"/>
                </a:solidFill>
              </a:rPr>
              <a:t> работе государственного бюджетного учреждения здравоохранения </a:t>
            </a:r>
          </a:p>
          <a:p>
            <a:pPr marL="0" indent="0">
              <a:buClr>
                <a:schemeClr val="dk1"/>
              </a:buClr>
              <a:buSzPts val="1100"/>
            </a:pPr>
            <a:r>
              <a:rPr lang="ru-RU" sz="1400" dirty="0" smtClean="0">
                <a:solidFill>
                  <a:schemeClr val="dk1"/>
                </a:solidFill>
              </a:rPr>
              <a:t>«Забайкальский краевой клинический госпиталь для ветеранов войн» </a:t>
            </a:r>
          </a:p>
          <a:p>
            <a:pPr marL="0" indent="0">
              <a:buClr>
                <a:schemeClr val="dk1"/>
              </a:buClr>
              <a:buSzPts val="1100"/>
            </a:pPr>
            <a:r>
              <a:rPr lang="ru-RU" sz="1400" dirty="0" smtClean="0">
                <a:solidFill>
                  <a:schemeClr val="dk1"/>
                </a:solidFill>
              </a:rPr>
              <a:t> Молчанова Татьяна Васильевна</a:t>
            </a:r>
          </a:p>
          <a:p>
            <a:pPr marL="0" indent="0">
              <a:buClr>
                <a:schemeClr val="dk1"/>
              </a:buClr>
              <a:buSzPts val="1100"/>
            </a:pPr>
            <a:endParaRPr lang="ru-RU" sz="1400" dirty="0" smtClean="0">
              <a:solidFill>
                <a:schemeClr val="dk1"/>
              </a:solidFill>
            </a:endParaRPr>
          </a:p>
          <a:p>
            <a:pPr marL="0" indent="0">
              <a:buClr>
                <a:schemeClr val="dk1"/>
              </a:buClr>
              <a:buSzPts val="1100"/>
            </a:pPr>
            <a:r>
              <a:rPr lang="ru-RU" sz="1400" dirty="0" smtClean="0">
                <a:solidFill>
                  <a:schemeClr val="dk1"/>
                </a:solidFill>
              </a:rPr>
              <a:t>2025 г. </a:t>
            </a:r>
            <a:endParaRPr sz="14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482"/>
                                        </p:tgtEl>
                                        <p:attrNameLst>
                                          <p:attrName>style.visibility</p:attrName>
                                        </p:attrNameLst>
                                      </p:cBhvr>
                                      <p:to>
                                        <p:strVal val="visible"/>
                                      </p:to>
                                    </p:set>
                                    <p:anim calcmode="lin" valueType="num">
                                      <p:cBhvr additive="base">
                                        <p:cTn id="7" dur="1000"/>
                                        <p:tgtEl>
                                          <p:spTgt spid="482"/>
                                        </p:tgtEl>
                                        <p:attrNameLst>
                                          <p:attrName>ppt_x</p:attrName>
                                        </p:attrNameLst>
                                      </p:cBhvr>
                                      <p:tavLst>
                                        <p:tav tm="0">
                                          <p:val>
                                            <p:strVal val="#ppt_x-1"/>
                                          </p:val>
                                        </p:tav>
                                        <p:tav tm="100000">
                                          <p:val>
                                            <p:strVal val="#ppt_x"/>
                                          </p:val>
                                        </p:tav>
                                      </p:tavLst>
                                    </p:anim>
                                  </p:childTnLst>
                                </p:cTn>
                              </p:par>
                              <p:par>
                                <p:cTn id="8" presetID="2" presetClass="entr" presetSubtype="4" fill="hold" nodeType="withEffect">
                                  <p:stCondLst>
                                    <p:cond delay="0"/>
                                  </p:stCondLst>
                                  <p:childTnLst>
                                    <p:set>
                                      <p:cBhvr>
                                        <p:cTn id="9" dur="1" fill="hold">
                                          <p:stCondLst>
                                            <p:cond delay="0"/>
                                          </p:stCondLst>
                                        </p:cTn>
                                        <p:tgtEl>
                                          <p:spTgt spid="483"/>
                                        </p:tgtEl>
                                        <p:attrNameLst>
                                          <p:attrName>style.visibility</p:attrName>
                                        </p:attrNameLst>
                                      </p:cBhvr>
                                      <p:to>
                                        <p:strVal val="visible"/>
                                      </p:to>
                                    </p:set>
                                    <p:anim calcmode="lin" valueType="num">
                                      <p:cBhvr additive="base">
                                        <p:cTn id="10" dur="1000"/>
                                        <p:tgtEl>
                                          <p:spTgt spid="483"/>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214282" y="857238"/>
            <a:ext cx="8929718" cy="4143404"/>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3) военнослужащие автомобильных батальонов, направлявшиеся в </a:t>
            </a:r>
            <a:r>
              <a:rPr lang="ru-RU" sz="1600" dirty="0" smtClean="0">
                <a:solidFill>
                  <a:srgbClr val="C00000"/>
                </a:solidFill>
                <a:latin typeface="Times New Roman" pitchFamily="18" charset="0"/>
                <a:cs typeface="Times New Roman" pitchFamily="18" charset="0"/>
              </a:rPr>
              <a:t>Афганистан</a:t>
            </a:r>
            <a:r>
              <a:rPr lang="ru-RU" sz="1600" dirty="0" smtClean="0">
                <a:latin typeface="Times New Roman" pitchFamily="18" charset="0"/>
                <a:cs typeface="Times New Roman" pitchFamily="18" charset="0"/>
              </a:rPr>
              <a:t> в период ведения там боевых действий для доставки грузов;</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4) военнослужащие летного состава, совершавшие с территории СССР вылеты на боевые задания в </a:t>
            </a:r>
            <a:r>
              <a:rPr lang="ru-RU" sz="1600" dirty="0" smtClean="0">
                <a:solidFill>
                  <a:srgbClr val="C00000"/>
                </a:solidFill>
                <a:latin typeface="Times New Roman" pitchFamily="18" charset="0"/>
                <a:cs typeface="Times New Roman" pitchFamily="18" charset="0"/>
              </a:rPr>
              <a:t>Афганистан </a:t>
            </a:r>
            <a:r>
              <a:rPr lang="ru-RU" sz="1600" dirty="0" smtClean="0">
                <a:latin typeface="Times New Roman" pitchFamily="18" charset="0"/>
                <a:cs typeface="Times New Roman" pitchFamily="18" charset="0"/>
              </a:rPr>
              <a:t>в период ведения там боевых действий;</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5) лица (включая членов летных экипажей воздушных судов гражданской авиации, выполнявших полеты в </a:t>
            </a:r>
            <a:r>
              <a:rPr lang="ru-RU" sz="1600" dirty="0" smtClean="0">
                <a:solidFill>
                  <a:srgbClr val="C00000"/>
                </a:solidFill>
                <a:latin typeface="Times New Roman" pitchFamily="18" charset="0"/>
                <a:cs typeface="Times New Roman" pitchFamily="18" charset="0"/>
              </a:rPr>
              <a:t>Афганистан</a:t>
            </a:r>
            <a:r>
              <a:rPr lang="ru-RU" sz="1600" dirty="0" smtClean="0">
                <a:latin typeface="Times New Roman" pitchFamily="18" charset="0"/>
                <a:cs typeface="Times New Roman" pitchFamily="18" charset="0"/>
              </a:rPr>
              <a:t> в период ведения там боевых действий), обслуживавшие воинские части Вооруженных Сил СССР и Вооруженных Сил Российской Федерации, находившиеся на территориях других государств в период ведения там боевых действий, получившие в связи с этим ранения, контузии или увечья либо награжденные орденами или медалями СССР либо Российской Федерации за участие в обеспечении указанных боевых действий;</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6) лица, направлявшиеся на работу в </a:t>
            </a:r>
            <a:r>
              <a:rPr lang="ru-RU" sz="1600" dirty="0" smtClean="0">
                <a:solidFill>
                  <a:srgbClr val="C00000"/>
                </a:solidFill>
                <a:latin typeface="Times New Roman" pitchFamily="18" charset="0"/>
                <a:cs typeface="Times New Roman" pitchFamily="18" charset="0"/>
              </a:rPr>
              <a:t>Афганистан</a:t>
            </a:r>
            <a:r>
              <a:rPr lang="ru-RU" sz="1600" dirty="0" smtClean="0">
                <a:latin typeface="Times New Roman" pitchFamily="18" charset="0"/>
                <a:cs typeface="Times New Roman" pitchFamily="18" charset="0"/>
              </a:rPr>
              <a:t> в период с декабря 1979 года по декабрь 1989 года, отработавшие установленный при направлении срок либо откомандированные досрочно по уважительным причинам;</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 7) лица, направлявшиеся на работу для обеспечения выполнения специальных задач на территории </a:t>
            </a:r>
            <a:r>
              <a:rPr lang="ru-RU" sz="1600" dirty="0" smtClean="0">
                <a:solidFill>
                  <a:srgbClr val="C00000"/>
                </a:solidFill>
                <a:latin typeface="Times New Roman" pitchFamily="18" charset="0"/>
                <a:cs typeface="Times New Roman" pitchFamily="18" charset="0"/>
              </a:rPr>
              <a:t>Сирийской Арабской Республики </a:t>
            </a:r>
            <a:r>
              <a:rPr lang="ru-RU" sz="1600" dirty="0" smtClean="0">
                <a:latin typeface="Times New Roman" pitchFamily="18" charset="0"/>
                <a:cs typeface="Times New Roman" pitchFamily="18" charset="0"/>
              </a:rPr>
              <a:t>с 30 сентября 2015 года, отработавшие установленный при направлении срок либо откомандированные досрочно по уважительным причинам;</a:t>
            </a:r>
          </a:p>
        </p:txBody>
      </p:sp>
      <p:sp>
        <p:nvSpPr>
          <p:cNvPr id="541" name="Google Shape;541;p64"/>
          <p:cNvSpPr txBox="1">
            <a:spLocks noGrp="1"/>
          </p:cNvSpPr>
          <p:nvPr>
            <p:ph type="subTitle" idx="1"/>
          </p:nvPr>
        </p:nvSpPr>
        <p:spPr>
          <a:xfrm>
            <a:off x="714348" y="285734"/>
            <a:ext cx="8072494" cy="500066"/>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a:t>
            </a:r>
            <a:br>
              <a:rPr lang="ru-RU" sz="1400" dirty="0" smtClean="0"/>
            </a:br>
            <a:r>
              <a:rPr lang="ru-RU" sz="1400" dirty="0" smtClean="0"/>
              <a:t>Статья 3. «Ветераны боевых действий» </a:t>
            </a:r>
          </a:p>
          <a:p>
            <a:pPr marL="0" indent="0">
              <a:spcAft>
                <a:spcPts val="1200"/>
              </a:spcAft>
            </a:pPr>
            <a:endParaRPr lang="ru-RU" sz="1400" dirty="0" smtClean="0"/>
          </a:p>
          <a:p>
            <a:pPr marL="0" indent="0">
              <a:spcAft>
                <a:spcPts val="1200"/>
              </a:spcAft>
            </a:pPr>
            <a:endParaRPr lang="ru-RU" dirty="0" smtClean="0"/>
          </a:p>
          <a:p>
            <a:pPr marL="0" indent="0">
              <a:spcAft>
                <a:spcPts val="1200"/>
              </a:spcAft>
            </a:pPr>
            <a:endParaRPr lang="ru-RU"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214282" y="857238"/>
            <a:ext cx="8929718" cy="4143404"/>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8) прокуроры и следователи органов прокуратуры Российской Федерации, исполнявшие свои служебные обязанности в соответствии с решениями органов прокуратуры Российской Федерации в условиях вооруженного конфликта в Чеченской Республике и на прилегающих к ней территориях Российской Федерации, отнесенных к зоне вооруженного конфликта, с декабря 1994 года по декабрь 1996 года, прокуроры и следователи органов прокуратуры Российской Федерации, сотрудники Следственного комитета Российской Федерации, исполнявшие свои служебные обязанности в соответствии с решениями органов прокуратуры Российской Федерации или Следственного комитета Российской Федерации в ходе </a:t>
            </a:r>
            <a:r>
              <a:rPr lang="ru-RU" sz="1600" dirty="0" err="1" smtClean="0">
                <a:latin typeface="Times New Roman" pitchFamily="18" charset="0"/>
                <a:cs typeface="Times New Roman" pitchFamily="18" charset="0"/>
              </a:rPr>
              <a:t>контртеррористических</a:t>
            </a:r>
            <a:r>
              <a:rPr lang="ru-RU" sz="1600" dirty="0" smtClean="0">
                <a:latin typeface="Times New Roman" pitchFamily="18" charset="0"/>
                <a:cs typeface="Times New Roman" pitchFamily="18" charset="0"/>
              </a:rPr>
              <a:t> операций на территории </a:t>
            </a:r>
            <a:r>
              <a:rPr lang="ru-RU" sz="1600" dirty="0" err="1" smtClean="0">
                <a:latin typeface="Times New Roman" pitchFamily="18" charset="0"/>
                <a:cs typeface="Times New Roman" pitchFamily="18" charset="0"/>
              </a:rPr>
              <a:t>Северо-Кавказского</a:t>
            </a:r>
            <a:r>
              <a:rPr lang="ru-RU" sz="1600" dirty="0" smtClean="0">
                <a:latin typeface="Times New Roman" pitchFamily="18" charset="0"/>
                <a:cs typeface="Times New Roman" pitchFamily="18" charset="0"/>
              </a:rPr>
              <a:t> региона с августа 1999 года;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9) лица, направлявшиеся для обеспечения выполнения задач в ходе специальной военной операции на территориях Украины, Донецкой Народной Республики и Луганской Народной Республики с 24 февраля 2022 года, на территориях Запорожской области и Херсонской области с 30 сентября 2022 года, имеющие особые заслуги в выполнении указанных задач и при этом отработавшие на указанных территориях в общей сложности не менее шести месяцев либо откомандированные досрочно по уважительным причинам.</a:t>
            </a:r>
          </a:p>
        </p:txBody>
      </p:sp>
      <p:sp>
        <p:nvSpPr>
          <p:cNvPr id="541" name="Google Shape;541;p64"/>
          <p:cNvSpPr txBox="1">
            <a:spLocks noGrp="1"/>
          </p:cNvSpPr>
          <p:nvPr>
            <p:ph type="subTitle" idx="1"/>
          </p:nvPr>
        </p:nvSpPr>
        <p:spPr>
          <a:xfrm>
            <a:off x="714348" y="285734"/>
            <a:ext cx="8072494" cy="500066"/>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a:t>
            </a:r>
            <a:br>
              <a:rPr lang="ru-RU" sz="1400" dirty="0" smtClean="0"/>
            </a:br>
            <a:r>
              <a:rPr lang="ru-RU" sz="1400" dirty="0" smtClean="0"/>
              <a:t>Статья 3. «Ветераны боевых действий» </a:t>
            </a:r>
          </a:p>
          <a:p>
            <a:pPr marL="0" indent="0">
              <a:spcAft>
                <a:spcPts val="1200"/>
              </a:spcAft>
            </a:pPr>
            <a:endParaRPr lang="ru-RU" sz="1400" dirty="0" smtClean="0"/>
          </a:p>
          <a:p>
            <a:pPr marL="0" indent="0">
              <a:spcAft>
                <a:spcPts val="1200"/>
              </a:spcAft>
            </a:pPr>
            <a:endParaRPr lang="ru-RU" dirty="0" smtClean="0"/>
          </a:p>
          <a:p>
            <a:pPr marL="0" indent="0">
              <a:spcAft>
                <a:spcPts val="1200"/>
              </a:spcAft>
            </a:pPr>
            <a:endParaRPr lang="ru-RU"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214282" y="857238"/>
            <a:ext cx="8929718" cy="4143404"/>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1) военнослужащие, в том числе уволенные в запас (отставку), проходившие военную службу (включая воспитанников воинских частей и юнг) либо временно находившиеся в воинских частях, штабах и учреждениях, входивших в состав действующей армии, партизаны, члены подпольных организаций, действовавших в период гражданской войны или период Великой Отечественной войны на временно оккупированных территориях СССР, рабочие и служащие, работавшие в районах боевых действий, ставшие инвалидами вследствие ранения, контузии, увечья или заболевания, полученных в период гражданской войны или период Великой Отечественной войны в районах боевых действий, и приравненные по пенсионному обеспечению к военнослужащим воинских частей, входивших в состав действующей армии;</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2) военнослужащие, ставшие инвалидами вследствие ранения, контузии, увечья или заболевания, полученных при защите Отечества или исполнении обязанностей военной службы на фронте, в районах боевых действий в периоды, указанные в настоящем Федеральном законе;</a:t>
            </a:r>
          </a:p>
        </p:txBody>
      </p:sp>
      <p:sp>
        <p:nvSpPr>
          <p:cNvPr id="541" name="Google Shape;541;p64"/>
          <p:cNvSpPr txBox="1">
            <a:spLocks noGrp="1"/>
          </p:cNvSpPr>
          <p:nvPr>
            <p:ph type="subTitle" idx="1"/>
          </p:nvPr>
        </p:nvSpPr>
        <p:spPr>
          <a:xfrm>
            <a:off x="857224" y="285734"/>
            <a:ext cx="7929618" cy="357190"/>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 Статья 4. Инвалиды Великой Отечественной войны и инвалиды боевых действий</a:t>
            </a:r>
            <a:br>
              <a:rPr lang="ru-RU" sz="1400" dirty="0" smtClean="0"/>
            </a:br>
            <a:endParaRPr lang="ru-RU" sz="1400"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533"/>
        <p:cNvGrpSpPr/>
        <p:nvPr/>
      </p:nvGrpSpPr>
      <p:grpSpPr>
        <a:xfrm>
          <a:off x="0" y="0"/>
          <a:ext cx="0" cy="0"/>
          <a:chOff x="0" y="0"/>
          <a:chExt cx="0" cy="0"/>
        </a:xfrm>
      </p:grpSpPr>
      <p:sp>
        <p:nvSpPr>
          <p:cNvPr id="534" name="Google Shape;534;p63"/>
          <p:cNvSpPr txBox="1">
            <a:spLocks noGrp="1"/>
          </p:cNvSpPr>
          <p:nvPr>
            <p:ph type="title"/>
          </p:nvPr>
        </p:nvSpPr>
        <p:spPr>
          <a:xfrm>
            <a:off x="2714612" y="4286262"/>
            <a:ext cx="4323000" cy="4977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ru-RU" sz="800" dirty="0" smtClean="0"/>
              <a:t>.</a:t>
            </a:r>
            <a:endParaRPr sz="800" dirty="0"/>
          </a:p>
        </p:txBody>
      </p:sp>
      <p:sp>
        <p:nvSpPr>
          <p:cNvPr id="535" name="Google Shape;535;p63"/>
          <p:cNvSpPr txBox="1">
            <a:spLocks noGrp="1"/>
          </p:cNvSpPr>
          <p:nvPr>
            <p:ph type="subTitle" idx="1"/>
          </p:nvPr>
        </p:nvSpPr>
        <p:spPr>
          <a:xfrm>
            <a:off x="1714480" y="857238"/>
            <a:ext cx="5458200" cy="997200"/>
          </a:xfrm>
          <a:prstGeom prst="rect">
            <a:avLst/>
          </a:prstGeom>
        </p:spPr>
        <p:txBody>
          <a:bodyPr spcFirstLastPara="1" wrap="square" lIns="91425" tIns="91425" rIns="91425" bIns="91425" anchor="t" anchorCtr="0">
            <a:noAutofit/>
          </a:bodyPr>
          <a:lstStyle/>
          <a:p>
            <a:pPr marL="0" lvl="0" indent="0">
              <a:spcAft>
                <a:spcPts val="1200"/>
              </a:spcAft>
            </a:pPr>
            <a:r>
              <a:rPr lang="ru-RU" dirty="0" smtClean="0"/>
              <a:t>…ставшие инвалидами вследствие ранения, контузии, увечья или заболевания, полученных </a:t>
            </a:r>
          </a:p>
          <a:p>
            <a:pPr marL="0" lvl="0" indent="0">
              <a:spcAft>
                <a:spcPts val="1200"/>
              </a:spcAft>
            </a:pPr>
            <a:r>
              <a:rPr lang="ru-RU" dirty="0" smtClean="0"/>
              <a:t>….при исполнении служебных обязанностей, </a:t>
            </a:r>
          </a:p>
          <a:p>
            <a:pPr marL="0" lvl="0" indent="0">
              <a:spcAft>
                <a:spcPts val="1200"/>
              </a:spcAft>
            </a:pPr>
            <a:r>
              <a:rPr lang="ru-RU" dirty="0" smtClean="0"/>
              <a:t>…при выполнении боевых заданий </a:t>
            </a:r>
          </a:p>
          <a:p>
            <a:pPr marL="0" lvl="0" indent="0">
              <a:spcAft>
                <a:spcPts val="1200"/>
              </a:spcAft>
            </a:pPr>
            <a:r>
              <a:rPr lang="ru-RU" dirty="0" smtClean="0"/>
              <a:t>в районах боевых действий; </a:t>
            </a:r>
            <a:endParaRPr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214282" y="857238"/>
            <a:ext cx="8929718" cy="4143404"/>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9) лица, принимавшие в соответствии с решениями органов государственной власти Донецкой Народной Республики, Луганской Народной Республики участие в боевых действиях в составе Вооруженных Сил Донецкой Народной Республики, Народной милиции Луганской Народной Республики, воинских формирований и органов Донецкой Народной Республики и Луганской Народной Республики начиная с 11 мая 2014 года, ставшие инвалидами вследствие ранения, контузии, увечья или заболевания, полученных в связи с участием в указанных боевых действиях; 10) лица, заключившие контракт (имевшие иные правоотношения) с организациями, содействующими выполнению задач, возложенных на Вооруженные Силы Российской Федерации, в ходе специальной военной операции на территориях Украины, Донецкой Народной Республики и Луганской Народной Республики с 24 февраля 2022 года, а также на территориях Запорожской области и Херсонской области с 30 сентября 2022 года, ставшие инвалидами вследствие ранения, контузии, увечья или заболевания, полученных в связи с исполнением обязанностей по содействию выполнению указанных задач;</a:t>
            </a:r>
          </a:p>
        </p:txBody>
      </p:sp>
      <p:sp>
        <p:nvSpPr>
          <p:cNvPr id="541" name="Google Shape;541;p64"/>
          <p:cNvSpPr txBox="1">
            <a:spLocks noGrp="1"/>
          </p:cNvSpPr>
          <p:nvPr>
            <p:ph type="subTitle" idx="1"/>
          </p:nvPr>
        </p:nvSpPr>
        <p:spPr>
          <a:xfrm>
            <a:off x="857224" y="285734"/>
            <a:ext cx="7929618" cy="357190"/>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 Статья 4. Инвалиды Великой Отечественной войны и инвалиды боевых действий</a:t>
            </a:r>
            <a:br>
              <a:rPr lang="ru-RU" sz="1400" dirty="0" smtClean="0"/>
            </a:br>
            <a:endParaRPr lang="ru-RU" sz="1400"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214282" y="857238"/>
            <a:ext cx="8929718" cy="4143404"/>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11) военнослужащие спасательных воинских формирований федерального органа исполнительной власти, уполномоченного на решение задач в области гражданской обороны, принимавшие участие в ходе специальной военной операции в проведении работ по поиску, обезвреживанию и (или) уничтожению взрывоопасных предметов на территориях Украины, </a:t>
            </a:r>
            <a:r>
              <a:rPr lang="ru-RU" sz="1600" dirty="0" smtClean="0">
                <a:solidFill>
                  <a:srgbClr val="C00000"/>
                </a:solidFill>
                <a:latin typeface="Times New Roman" pitchFamily="18" charset="0"/>
                <a:cs typeface="Times New Roman" pitchFamily="18" charset="0"/>
              </a:rPr>
              <a:t>Донецкой Народной Республики и Луганской Народной Республики </a:t>
            </a:r>
            <a:r>
              <a:rPr lang="ru-RU" sz="1600" dirty="0" smtClean="0">
                <a:latin typeface="Times New Roman" pitchFamily="18" charset="0"/>
                <a:cs typeface="Times New Roman" pitchFamily="18" charset="0"/>
              </a:rPr>
              <a:t>с 24 февраля 2022 года, на территориях </a:t>
            </a:r>
            <a:r>
              <a:rPr lang="ru-RU" sz="1600" dirty="0" smtClean="0">
                <a:solidFill>
                  <a:srgbClr val="C00000"/>
                </a:solidFill>
                <a:latin typeface="Times New Roman" pitchFamily="18" charset="0"/>
                <a:cs typeface="Times New Roman" pitchFamily="18" charset="0"/>
              </a:rPr>
              <a:t>Запорожской области и Херсонской области </a:t>
            </a:r>
            <a:r>
              <a:rPr lang="ru-RU" sz="1600" dirty="0" smtClean="0">
                <a:latin typeface="Times New Roman" pitchFamily="18" charset="0"/>
                <a:cs typeface="Times New Roman" pitchFamily="18" charset="0"/>
              </a:rPr>
              <a:t>с 30 сентября 2022 года, ставшие инвалидами вследствие ранения, контузии, увечья или заболевания, полученных в связи с выполнением указанных работ;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12) лица, заключавшие в период с 1 октября 2022 года до 1 сентября 2023 года соглашения (имевшие иные правоотношения) с Министерством обороны Российской Федерации, выполнявшие задачи в составе специальных подразделений воинских частей в ходе специальной военной операции, ставшие инвалидами вследствие ранения, контузии, увечья или заболевания, полученных в связи с исполнением обязанностей по выполнению указанных задач.</a:t>
            </a:r>
          </a:p>
        </p:txBody>
      </p:sp>
      <p:sp>
        <p:nvSpPr>
          <p:cNvPr id="541" name="Google Shape;541;p64"/>
          <p:cNvSpPr txBox="1">
            <a:spLocks noGrp="1"/>
          </p:cNvSpPr>
          <p:nvPr>
            <p:ph type="subTitle" idx="1"/>
          </p:nvPr>
        </p:nvSpPr>
        <p:spPr>
          <a:xfrm>
            <a:off x="857224" y="285734"/>
            <a:ext cx="7929618" cy="357190"/>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 Статья 4. Инвалиды Великой Отечественной войны и инвалиды боевых действий</a:t>
            </a:r>
            <a:br>
              <a:rPr lang="ru-RU" sz="1400" dirty="0" smtClean="0"/>
            </a:br>
            <a:endParaRPr lang="ru-RU" sz="1400"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71406" y="714362"/>
            <a:ext cx="8929750" cy="3143272"/>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1</a:t>
            </a:r>
            <a:r>
              <a:rPr lang="ru-RU" sz="1600" dirty="0" smtClean="0">
                <a:solidFill>
                  <a:srgbClr val="C00000"/>
                </a:solidFill>
                <a:latin typeface="Times New Roman" pitchFamily="18" charset="0"/>
                <a:cs typeface="Times New Roman" pitchFamily="18" charset="0"/>
              </a:rPr>
              <a:t>) проходящие (проходившие) военную службу </a:t>
            </a:r>
            <a:r>
              <a:rPr lang="ru-RU" sz="1600" dirty="0" smtClean="0">
                <a:latin typeface="Times New Roman" pitchFamily="18" charset="0"/>
                <a:cs typeface="Times New Roman" pitchFamily="18" charset="0"/>
              </a:rPr>
              <a:t>в Вооруженных Силах Российской Федерации, других войсках, воинских формированиях и органах, в которых законодательством Российской Федерации предусмотрена военная служба, Вооруженных Силах СССР, Объединенных Вооруженных Силах государств - участников Содружества Независимых Государств, созданных в соответствии с Уставом Содружества Независимых Государств, или постоянно проживавшие в Автономной Республике Крым и городе Севастополе на день принятия в Российскую Федерацию Республики Крым и образования в составе Российской Федерации новых субъектов - Республики Крым и города федерального значения Севастополя, проходившие военную службу в дислоцированных на территориях Автономной Республики Крым и города Севастополя………..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……..при условии, что </a:t>
            </a:r>
            <a:r>
              <a:rPr lang="ru-RU" sz="1600" dirty="0" smtClean="0">
                <a:solidFill>
                  <a:srgbClr val="C00000"/>
                </a:solidFill>
                <a:latin typeface="Times New Roman" pitchFamily="18" charset="0"/>
                <a:cs typeface="Times New Roman" pitchFamily="18" charset="0"/>
              </a:rPr>
              <a:t>они награждены </a:t>
            </a:r>
            <a:r>
              <a:rPr lang="ru-RU" sz="1600" dirty="0" smtClean="0">
                <a:latin typeface="Times New Roman" pitchFamily="18" charset="0"/>
                <a:cs typeface="Times New Roman" pitchFamily="18" charset="0"/>
              </a:rPr>
              <a:t>орденами или медалями СССР или Российской Федерации, либо награждены знаками отличия Российской Федерации, либо удостоены почетных званий СССР или Российской Федерации, либо награждены почетными грамотами Президента Российской Федерации или удостоены благодарности Президента Российской Федерации,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a:t>
            </a:r>
            <a:r>
              <a:rPr lang="ru-RU" sz="1600" dirty="0" smtClean="0">
                <a:solidFill>
                  <a:srgbClr val="C00000"/>
                </a:solidFill>
                <a:latin typeface="Times New Roman" pitchFamily="18" charset="0"/>
                <a:cs typeface="Times New Roman" pitchFamily="18" charset="0"/>
              </a:rPr>
              <a:t>и имеют общую продолжительность военной службы 20 лет и более</a:t>
            </a:r>
            <a:r>
              <a:rPr lang="ru-RU" sz="1600" dirty="0" smtClean="0">
                <a:latin typeface="Times New Roman" pitchFamily="18" charset="0"/>
                <a:cs typeface="Times New Roman" pitchFamily="18" charset="0"/>
              </a:rPr>
              <a:t>;</a:t>
            </a:r>
          </a:p>
        </p:txBody>
      </p:sp>
      <p:sp>
        <p:nvSpPr>
          <p:cNvPr id="541" name="Google Shape;541;p64"/>
          <p:cNvSpPr txBox="1">
            <a:spLocks noGrp="1"/>
          </p:cNvSpPr>
          <p:nvPr>
            <p:ph type="subTitle" idx="1"/>
          </p:nvPr>
        </p:nvSpPr>
        <p:spPr>
          <a:xfrm>
            <a:off x="857224" y="285734"/>
            <a:ext cx="7929618" cy="357190"/>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 Статья 5. Ветераны военной службы </a:t>
            </a:r>
            <a:br>
              <a:rPr lang="ru-RU" sz="1400" dirty="0" smtClean="0"/>
            </a:br>
            <a:endParaRPr lang="ru-RU" sz="1400"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285720" y="785800"/>
            <a:ext cx="8572560" cy="3000396"/>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2) проходящие (проходившие) военную службу в Вооруженных Силах Российской Федерации, других войсках, воинских формированиях и органах, в которых законодательством Российской Федерации предусмотрена военная служба, Вооруженных Силах СССР, Объединенных Вооруженных Силах государств - участников Содружества Независимых Государств, созданных в соответствии с Уставом Содружества Независимых Государств, Вооруженных Силах Донецкой Народной Республики, Народной милиции Луганской Народной Республики, воинских формированиях и органах Донецкой Народной Республики, Луганской Народной Республики, </a:t>
            </a:r>
            <a:r>
              <a:rPr lang="ru-RU" sz="1600" dirty="0" smtClean="0">
                <a:solidFill>
                  <a:srgbClr val="C00000"/>
                </a:solidFill>
                <a:latin typeface="Times New Roman" pitchFamily="18" charset="0"/>
                <a:cs typeface="Times New Roman" pitchFamily="18" charset="0"/>
              </a:rPr>
              <a:t>ставшие инвалидами вследствие ранения, контузии, увечья или заболевания, полученных в связи с исполнением обязанностей военной службы. </a:t>
            </a:r>
            <a:r>
              <a:rPr lang="ru-RU" sz="1600" dirty="0" smtClean="0">
                <a:latin typeface="Times New Roman" pitchFamily="18" charset="0"/>
                <a:cs typeface="Times New Roman" pitchFamily="18" charset="0"/>
              </a:rPr>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3. Порядок и условия присвоения звания "Ветеран военной службы" определяются Президентом Российской Федерации.</a:t>
            </a:r>
          </a:p>
        </p:txBody>
      </p:sp>
      <p:sp>
        <p:nvSpPr>
          <p:cNvPr id="541" name="Google Shape;541;p64"/>
          <p:cNvSpPr txBox="1">
            <a:spLocks noGrp="1"/>
          </p:cNvSpPr>
          <p:nvPr>
            <p:ph type="subTitle" idx="1"/>
          </p:nvPr>
        </p:nvSpPr>
        <p:spPr>
          <a:xfrm>
            <a:off x="857224" y="285734"/>
            <a:ext cx="7929618" cy="357190"/>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 Статья 5. Ветераны военной службы </a:t>
            </a:r>
            <a:br>
              <a:rPr lang="ru-RU" sz="1400" dirty="0" smtClean="0"/>
            </a:br>
            <a:endParaRPr lang="ru-RU" sz="1400"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428596" y="1285866"/>
            <a:ext cx="8429684" cy="3214710"/>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1. Реализация мер социальной поддержки ветеранов и членов семей погибших (умерших) инвалидов войны, участников Великой Отечественной войны и ветеранов боевых действий осуществляется </a:t>
            </a:r>
            <a:r>
              <a:rPr lang="ru-RU" sz="1600" dirty="0" smtClean="0">
                <a:solidFill>
                  <a:srgbClr val="C00000"/>
                </a:solidFill>
                <a:latin typeface="Times New Roman" pitchFamily="18" charset="0"/>
                <a:cs typeface="Times New Roman" pitchFamily="18" charset="0"/>
              </a:rPr>
              <a:t>на основании сведений из государственной информационной системы "Единая централизованная цифровая платформа в социальной сфере" либо при предъявлении ими удостоверения единого образца</a:t>
            </a:r>
            <a:r>
              <a:rPr lang="ru-RU" sz="1600" dirty="0" smtClean="0">
                <a:latin typeface="Times New Roman" pitchFamily="18" charset="0"/>
                <a:cs typeface="Times New Roman" pitchFamily="18" charset="0"/>
              </a:rPr>
              <a:t>, установленного для каждой категории ветеранов и членов семей погибших (умерших) инвалидов войны, участников Великой Отечественной войны и ветеранов боевых действий Правительством СССР до 1 января 1992 года или Правительством Российской Федерации.</a:t>
            </a:r>
          </a:p>
        </p:txBody>
      </p:sp>
      <p:sp>
        <p:nvSpPr>
          <p:cNvPr id="541" name="Google Shape;541;p64"/>
          <p:cNvSpPr txBox="1">
            <a:spLocks noGrp="1"/>
          </p:cNvSpPr>
          <p:nvPr>
            <p:ph type="subTitle" idx="1"/>
          </p:nvPr>
        </p:nvSpPr>
        <p:spPr>
          <a:xfrm>
            <a:off x="857224" y="285734"/>
            <a:ext cx="7929618" cy="357190"/>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 Статья 28. Документы (сведения), подтверждающие права ветеранов и членов семей погибших (умерших) инвалидов войны, участников Великой Отечественной войны и ветеранов боевых действий </a:t>
            </a:r>
            <a:br>
              <a:rPr lang="ru-RU" sz="1400" dirty="0" smtClean="0"/>
            </a:br>
            <a:endParaRPr lang="ru-RU" sz="1400"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285720" y="785800"/>
            <a:ext cx="8572560" cy="3000396"/>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1. Социальная поддержка ветеранов предусматривает осуществление системы мер, включающей: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5) оказание медицинской помощи и протезно-ортопедической помощи.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см. Правила внеочередного оказания медицинской помощи отдельным категориям граждан в рамках программы государственных гарантий бесплатного оказания гражданам медицинской помощи в медицинских организациях, подведомственных федеральным органам исполнительной власти, утвержденные постановлением Правительства Российской Федерации от 8 мая 2025 г. N 610</a:t>
            </a:r>
          </a:p>
        </p:txBody>
      </p:sp>
      <p:sp>
        <p:nvSpPr>
          <p:cNvPr id="541" name="Google Shape;541;p64"/>
          <p:cNvSpPr txBox="1">
            <a:spLocks noGrp="1"/>
          </p:cNvSpPr>
          <p:nvPr>
            <p:ph type="subTitle" idx="1"/>
          </p:nvPr>
        </p:nvSpPr>
        <p:spPr>
          <a:xfrm>
            <a:off x="857224" y="285734"/>
            <a:ext cx="7929618" cy="357190"/>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 Статья 13. Социальная поддержка ветеранов  </a:t>
            </a:r>
            <a:br>
              <a:rPr lang="ru-RU" sz="1400" dirty="0" smtClean="0"/>
            </a:br>
            <a:endParaRPr lang="ru-RU" sz="1400"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487"/>
        <p:cNvGrpSpPr/>
        <p:nvPr/>
      </p:nvGrpSpPr>
      <p:grpSpPr>
        <a:xfrm>
          <a:off x="0" y="0"/>
          <a:ext cx="0" cy="0"/>
          <a:chOff x="0" y="0"/>
          <a:chExt cx="0" cy="0"/>
        </a:xfrm>
      </p:grpSpPr>
      <p:sp>
        <p:nvSpPr>
          <p:cNvPr id="488" name="Google Shape;488;p60"/>
          <p:cNvSpPr txBox="1">
            <a:spLocks noGrp="1"/>
          </p:cNvSpPr>
          <p:nvPr>
            <p:ph type="title"/>
          </p:nvPr>
        </p:nvSpPr>
        <p:spPr>
          <a:xfrm>
            <a:off x="642910" y="142858"/>
            <a:ext cx="8002179" cy="572700"/>
          </a:xfrm>
          <a:prstGeom prst="rect">
            <a:avLst/>
          </a:prstGeom>
        </p:spPr>
        <p:txBody>
          <a:bodyPr spcFirstLastPara="1" wrap="square" lIns="91425" tIns="91425" rIns="91425" bIns="91425" anchor="t" anchorCtr="0">
            <a:noAutofit/>
          </a:bodyPr>
          <a:lstStyle/>
          <a:p>
            <a:pPr lvl="0" algn="ctr"/>
            <a:r>
              <a:rPr lang="ru-RU" sz="2000" dirty="0" smtClean="0"/>
              <a:t>Список необходимых документов для сдачи годового отчета (отчет принимается в очном формате)</a:t>
            </a:r>
            <a:endParaRPr sz="2000" dirty="0"/>
          </a:p>
        </p:txBody>
      </p:sp>
      <p:sp>
        <p:nvSpPr>
          <p:cNvPr id="489" name="Google Shape;489;p60"/>
          <p:cNvSpPr txBox="1">
            <a:spLocks noGrp="1"/>
          </p:cNvSpPr>
          <p:nvPr>
            <p:ph type="body" idx="1"/>
          </p:nvPr>
        </p:nvSpPr>
        <p:spPr>
          <a:xfrm>
            <a:off x="357158" y="1000114"/>
            <a:ext cx="8429684" cy="3295800"/>
          </a:xfrm>
          <a:prstGeom prst="rect">
            <a:avLst/>
          </a:prstGeom>
        </p:spPr>
        <p:txBody>
          <a:bodyPr spcFirstLastPara="1" wrap="square" lIns="91425" tIns="91425" rIns="91425" bIns="91425" anchor="t" anchorCtr="0">
            <a:noAutofit/>
          </a:bodyPr>
          <a:lstStyle/>
          <a:p>
            <a:pPr marL="0" lvl="0" indent="0">
              <a:buSzPts val="1100"/>
              <a:buNone/>
            </a:pPr>
            <a:r>
              <a:rPr lang="ru-RU" dirty="0" smtClean="0">
                <a:solidFill>
                  <a:schemeClr val="dk1"/>
                </a:solidFill>
              </a:rPr>
              <a:t>Диспансерное наблюдение инвалидов и участников Великой Отечественной войны и воинов-интернационалистов:  </a:t>
            </a:r>
            <a:br>
              <a:rPr lang="ru-RU" dirty="0" smtClean="0">
                <a:solidFill>
                  <a:schemeClr val="dk1"/>
                </a:solidFill>
              </a:rPr>
            </a:br>
            <a:r>
              <a:rPr lang="ru-RU" dirty="0" smtClean="0">
                <a:solidFill>
                  <a:schemeClr val="dk1"/>
                </a:solidFill>
              </a:rPr>
              <a:t>ФФСН № 30 таблица № 2600, № 2610 (строка 1, 4.1), № 1050, 2510 строка 8.1, столбец 5, </a:t>
            </a:r>
          </a:p>
          <a:p>
            <a:pPr marL="0" lvl="0" indent="0">
              <a:buSzPts val="1100"/>
              <a:buNone/>
            </a:pPr>
            <a:endParaRPr lang="ru-RU" dirty="0" smtClean="0">
              <a:solidFill>
                <a:schemeClr val="dk1"/>
              </a:solidFill>
            </a:endParaRPr>
          </a:p>
          <a:p>
            <a:pPr marL="0" lvl="0" indent="0">
              <a:buSzPts val="1100"/>
              <a:buNone/>
            </a:pPr>
            <a:r>
              <a:rPr lang="ru-RU" dirty="0" smtClean="0">
                <a:solidFill>
                  <a:schemeClr val="dk1"/>
                </a:solidFill>
              </a:rPr>
              <a:t>Таблица № 1 к  Распоряжению Министерства здравоохранения Забайкальского  края от 13 февраля 2025 года</a:t>
            </a:r>
          </a:p>
          <a:p>
            <a:pPr marL="0" lvl="0" indent="0">
              <a:buSzPts val="1100"/>
              <a:buNone/>
            </a:pPr>
            <a:r>
              <a:rPr lang="ru-RU" dirty="0" smtClean="0">
                <a:solidFill>
                  <a:schemeClr val="dk1"/>
                </a:solidFill>
              </a:rPr>
              <a:t> № 186/</a:t>
            </a:r>
            <a:r>
              <a:rPr lang="ru-RU" dirty="0" err="1" smtClean="0">
                <a:solidFill>
                  <a:schemeClr val="dk1"/>
                </a:solidFill>
              </a:rPr>
              <a:t>р</a:t>
            </a:r>
            <a:r>
              <a:rPr lang="ru-RU" dirty="0" smtClean="0">
                <a:solidFill>
                  <a:schemeClr val="dk1"/>
                </a:solidFill>
              </a:rPr>
              <a:t> (основная информация)</a:t>
            </a:r>
          </a:p>
          <a:p>
            <a:pPr marL="0" lvl="0" indent="0">
              <a:buSzPts val="1100"/>
              <a:buNone/>
            </a:pPr>
            <a:r>
              <a:rPr lang="ru-RU" dirty="0" smtClean="0">
                <a:solidFill>
                  <a:schemeClr val="dk1"/>
                </a:solidFill>
              </a:rPr>
              <a:t>Таблица № 2 к  Распоряжению Министерства здравоохранения Забайкальского  края от 13 февраля 2025 года</a:t>
            </a:r>
          </a:p>
          <a:p>
            <a:pPr marL="0" lvl="0" indent="0">
              <a:buSzPts val="1100"/>
              <a:buNone/>
            </a:pPr>
            <a:r>
              <a:rPr lang="ru-RU" dirty="0" smtClean="0">
                <a:solidFill>
                  <a:schemeClr val="dk1"/>
                </a:solidFill>
              </a:rPr>
              <a:t> № 186/</a:t>
            </a:r>
            <a:r>
              <a:rPr lang="ru-RU" dirty="0" err="1" smtClean="0">
                <a:solidFill>
                  <a:schemeClr val="dk1"/>
                </a:solidFill>
              </a:rPr>
              <a:t>р</a:t>
            </a:r>
            <a:r>
              <a:rPr lang="ru-RU" dirty="0" smtClean="0">
                <a:solidFill>
                  <a:schemeClr val="dk1"/>
                </a:solidFill>
              </a:rPr>
              <a:t> (активы)</a:t>
            </a:r>
          </a:p>
          <a:p>
            <a:pPr marL="0" lvl="0" indent="0">
              <a:buSzPts val="1100"/>
              <a:buNone/>
            </a:pPr>
            <a:r>
              <a:rPr lang="ru-RU" dirty="0" smtClean="0">
                <a:solidFill>
                  <a:schemeClr val="dk1"/>
                </a:solidFill>
              </a:rPr>
              <a:t>Таблица № 3 к  Распоряжению Министерства здравоохранения Забайкальского  края от 13 февраля 2025 года</a:t>
            </a:r>
          </a:p>
          <a:p>
            <a:pPr marL="0" lvl="0" indent="0">
              <a:buSzPts val="1100"/>
              <a:buNone/>
            </a:pPr>
            <a:r>
              <a:rPr lang="ru-RU" dirty="0" smtClean="0">
                <a:solidFill>
                  <a:schemeClr val="dk1"/>
                </a:solidFill>
              </a:rPr>
              <a:t> № 186/</a:t>
            </a:r>
            <a:r>
              <a:rPr lang="ru-RU" dirty="0" err="1" smtClean="0">
                <a:solidFill>
                  <a:schemeClr val="dk1"/>
                </a:solidFill>
              </a:rPr>
              <a:t>р</a:t>
            </a:r>
            <a:r>
              <a:rPr lang="ru-RU" dirty="0" smtClean="0">
                <a:solidFill>
                  <a:schemeClr val="dk1"/>
                </a:solidFill>
              </a:rPr>
              <a:t> (координаторы здоровья)</a:t>
            </a:r>
          </a:p>
          <a:p>
            <a:pPr marL="0" lvl="0" indent="0">
              <a:buSzPts val="1100"/>
              <a:buNone/>
            </a:pPr>
            <a:endParaRPr lang="ru-RU" dirty="0" smtClean="0">
              <a:solidFill>
                <a:schemeClr val="dk1"/>
              </a:solidFill>
            </a:endParaRPr>
          </a:p>
          <a:p>
            <a:pPr marL="0" lvl="0" indent="0">
              <a:buSzPts val="1100"/>
              <a:buNone/>
            </a:pPr>
            <a:r>
              <a:rPr lang="ru-RU" dirty="0" smtClean="0">
                <a:solidFill>
                  <a:schemeClr val="dk1"/>
                </a:solidFill>
              </a:rPr>
              <a:t>Поименные списки УВОВ с указанием ФИО; года рождения; места жительства; категории - инвалид, участник ВОВ, вдова инвалида  и участника ВОВ, лицо награжденное знаком «Жителю блокадного Ленинграда», узник концлагеря, гетто, других мест принудительного содержания, созданных фашистами и их союзниками в период Второй мировой войны, труженик тыла, ветеранов боевых действий, инвалидов боевых действий, ветеранов военной службы.</a:t>
            </a:r>
          </a:p>
          <a:p>
            <a:pPr marL="0" lvl="0" indent="0">
              <a:buSzPts val="1100"/>
              <a:buNone/>
            </a:pPr>
            <a:r>
              <a:rPr lang="ru-RU" dirty="0" smtClean="0">
                <a:solidFill>
                  <a:schemeClr val="dk1"/>
                </a:solidFill>
              </a:rPr>
              <a:t>Списки должны быть заверены (военкоматом).</a:t>
            </a:r>
          </a:p>
          <a:p>
            <a:pPr marL="0" lvl="0" indent="0">
              <a:buSzPts val="1100"/>
              <a:buNone/>
            </a:pPr>
            <a:endParaRPr lang="ru-RU" dirty="0" smtClean="0">
              <a:solidFill>
                <a:schemeClr val="dk1"/>
              </a:solidFill>
            </a:endParaRPr>
          </a:p>
          <a:p>
            <a:pPr marL="0" lvl="0" indent="0">
              <a:buSzPts val="1100"/>
              <a:buNone/>
            </a:pPr>
            <a:r>
              <a:rPr lang="ru-RU" dirty="0" smtClean="0">
                <a:solidFill>
                  <a:schemeClr val="dk1"/>
                </a:solidFill>
              </a:rPr>
              <a:t>Общая численность граждан, родившихся в довоенный период и в годы Великой Отечественной войны. Состоит пациентов на учете (прикрепленных) в медицинской организации. </a:t>
            </a:r>
            <a:r>
              <a:rPr lang="ru-RU" u="sng" dirty="0" smtClean="0">
                <a:solidFill>
                  <a:schemeClr val="dk1"/>
                </a:solidFill>
              </a:rPr>
              <a:t>Поименный список не нужен!</a:t>
            </a:r>
          </a:p>
          <a:p>
            <a:pPr marL="0" lvl="0" indent="0">
              <a:buSzPts val="1100"/>
              <a:buNone/>
            </a:pPr>
            <a:endParaRPr lang="ru-RU" dirty="0" smtClean="0">
              <a:solidFill>
                <a:schemeClr val="dk1"/>
              </a:solidFill>
            </a:endParaRPr>
          </a:p>
          <a:p>
            <a:pPr marL="0" lvl="0" indent="0">
              <a:buSzPts val="1100"/>
              <a:buNone/>
            </a:pPr>
            <a:r>
              <a:rPr lang="ru-RU" dirty="0" smtClean="0">
                <a:solidFill>
                  <a:schemeClr val="dk1"/>
                </a:solidFill>
              </a:rPr>
              <a:t>ФФСН </a:t>
            </a:r>
            <a:r>
              <a:rPr lang="ru-RU" dirty="0" smtClean="0">
                <a:solidFill>
                  <a:schemeClr val="dk1"/>
                </a:solidFill>
              </a:rPr>
              <a:t>№12 </a:t>
            </a:r>
            <a:r>
              <a:rPr lang="ru-RU" dirty="0" smtClean="0">
                <a:solidFill>
                  <a:schemeClr val="dk1"/>
                </a:solidFill>
              </a:rPr>
              <a:t>таблица № 4001,  (4), (6</a:t>
            </a:r>
            <a:r>
              <a:rPr lang="ru-RU" dirty="0" smtClean="0">
                <a:solidFill>
                  <a:schemeClr val="dk1"/>
                </a:solidFill>
              </a:rPr>
              <a:t>).</a:t>
            </a:r>
          </a:p>
          <a:p>
            <a:pPr marL="0" lvl="0" indent="0">
              <a:buSzPts val="1100"/>
              <a:buNone/>
            </a:pPr>
            <a:r>
              <a:rPr lang="ru-RU" dirty="0" smtClean="0">
                <a:solidFill>
                  <a:schemeClr val="dk1"/>
                </a:solidFill>
              </a:rPr>
              <a:t>ФФСН №14 таблица № 2900 (1),(2),(3).</a:t>
            </a:r>
            <a:endParaRPr lang="en-US" dirty="0" smtClean="0">
              <a:solidFill>
                <a:schemeClr val="dk1"/>
              </a:solidFill>
            </a:endParaRPr>
          </a:p>
          <a:p>
            <a:pPr marL="0" lvl="0" indent="0">
              <a:buSzPts val="1100"/>
              <a:buNone/>
            </a:pPr>
            <a:endParaRPr lang="ru-RU" dirty="0" smtClean="0">
              <a:solidFill>
                <a:schemeClr val="dk1"/>
              </a:solidFill>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695"/>
        <p:cNvGrpSpPr/>
        <p:nvPr/>
      </p:nvGrpSpPr>
      <p:grpSpPr>
        <a:xfrm>
          <a:off x="0" y="0"/>
          <a:ext cx="0" cy="0"/>
          <a:chOff x="0" y="0"/>
          <a:chExt cx="0" cy="0"/>
        </a:xfrm>
      </p:grpSpPr>
      <p:sp>
        <p:nvSpPr>
          <p:cNvPr id="696" name="Google Shape;696;p80"/>
          <p:cNvSpPr txBox="1">
            <a:spLocks noGrp="1"/>
          </p:cNvSpPr>
          <p:nvPr>
            <p:ph type="title"/>
          </p:nvPr>
        </p:nvSpPr>
        <p:spPr>
          <a:xfrm>
            <a:off x="713225" y="445025"/>
            <a:ext cx="7717500" cy="5727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ru-RU" sz="2400" dirty="0" smtClean="0"/>
              <a:t>ФФСН 30, таблица 2610</a:t>
            </a:r>
            <a:endParaRPr sz="2400" dirty="0"/>
          </a:p>
        </p:txBody>
      </p:sp>
      <p:graphicFrame>
        <p:nvGraphicFramePr>
          <p:cNvPr id="4" name="Таблица 3"/>
          <p:cNvGraphicFramePr>
            <a:graphicFrameLocks noGrp="1"/>
          </p:cNvGraphicFramePr>
          <p:nvPr/>
        </p:nvGraphicFramePr>
        <p:xfrm>
          <a:off x="1071537" y="1214430"/>
          <a:ext cx="6929487" cy="3334474"/>
        </p:xfrm>
        <a:graphic>
          <a:graphicData uri="http://schemas.openxmlformats.org/drawingml/2006/table">
            <a:tbl>
              <a:tblPr/>
              <a:tblGrid>
                <a:gridCol w="2348401"/>
                <a:gridCol w="396483"/>
                <a:gridCol w="986274"/>
                <a:gridCol w="1064315"/>
                <a:gridCol w="1067007"/>
                <a:gridCol w="1067007"/>
              </a:tblGrid>
              <a:tr h="785818">
                <a:tc rowSpan="2">
                  <a:txBody>
                    <a:bodyPr/>
                    <a:lstStyle/>
                    <a:p>
                      <a:pPr algn="ctr">
                        <a:spcAft>
                          <a:spcPts val="0"/>
                        </a:spcAft>
                      </a:pPr>
                      <a:r>
                        <a:rPr lang="ru-RU" sz="1100" dirty="0">
                          <a:latin typeface="Times New Roman"/>
                          <a:ea typeface="Times New Roman"/>
                          <a:cs typeface="Times New Roman"/>
                        </a:rPr>
                        <a:t>Наименование</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2">
                  <a:txBody>
                    <a:bodyPr/>
                    <a:lstStyle/>
                    <a:p>
                      <a:pPr algn="ctr">
                        <a:spcAft>
                          <a:spcPts val="0"/>
                        </a:spcAft>
                      </a:pPr>
                      <a:r>
                        <a:rPr lang="ru-RU" sz="1100" dirty="0">
                          <a:latin typeface="Times New Roman"/>
                          <a:ea typeface="Times New Roman"/>
                          <a:cs typeface="Times New Roman"/>
                        </a:rPr>
                        <a:t>№</a:t>
                      </a:r>
                    </a:p>
                    <a:p>
                      <a:pPr algn="ctr">
                        <a:spcAft>
                          <a:spcPts val="0"/>
                        </a:spcAft>
                      </a:pPr>
                      <a:r>
                        <a:rPr lang="ru-RU" sz="1100" dirty="0">
                          <a:latin typeface="Times New Roman"/>
                          <a:ea typeface="Times New Roman"/>
                          <a:cs typeface="Times New Roman"/>
                        </a:rPr>
                        <a:t>строки</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ctr">
                        <a:spcAft>
                          <a:spcPts val="0"/>
                        </a:spcAft>
                      </a:pPr>
                      <a:r>
                        <a:rPr lang="ru-RU" sz="1100" dirty="0">
                          <a:latin typeface="Times New Roman"/>
                          <a:ea typeface="Times New Roman"/>
                          <a:cs typeface="Times New Roman"/>
                        </a:rPr>
                        <a:t>Состоит пациентов на учете (прикрепленных) в медицинской организации</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gridSpan="2">
                  <a:txBody>
                    <a:bodyPr/>
                    <a:lstStyle/>
                    <a:p>
                      <a:pPr algn="ctr">
                        <a:spcAft>
                          <a:spcPts val="0"/>
                        </a:spcAft>
                      </a:pPr>
                      <a:r>
                        <a:rPr lang="ru-RU" sz="1100">
                          <a:latin typeface="Times New Roman"/>
                          <a:ea typeface="Times New Roman"/>
                          <a:cs typeface="Times New Roman"/>
                        </a:rPr>
                        <a:t>из общего числа пациентов, состоящих на учете в медицинской организации, имеют противопоказания для занятий физической культурой и спортом</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r>
              <a:tr h="196454">
                <a:tc vMerge="1">
                  <a:txBody>
                    <a:bodyPr/>
                    <a:lstStyle/>
                    <a:p>
                      <a:endParaRPr lang="ru-RU"/>
                    </a:p>
                  </a:txBody>
                  <a:tcPr/>
                </a:tc>
                <a:tc vMerge="1">
                  <a:txBody>
                    <a:bodyPr/>
                    <a:lstStyle/>
                    <a:p>
                      <a:endParaRPr lang="ru-RU"/>
                    </a:p>
                  </a:txBody>
                  <a:tcPr/>
                </a:tc>
                <a:tc>
                  <a:txBody>
                    <a:bodyPr/>
                    <a:lstStyle/>
                    <a:p>
                      <a:pPr algn="ctr">
                        <a:spcAft>
                          <a:spcPts val="0"/>
                        </a:spcAft>
                      </a:pPr>
                      <a:r>
                        <a:rPr lang="ru-RU" sz="1100">
                          <a:latin typeface="Times New Roman"/>
                          <a:ea typeface="Times New Roman"/>
                          <a:cs typeface="Times New Roman"/>
                        </a:rPr>
                        <a:t>всего</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dirty="0">
                          <a:latin typeface="Times New Roman"/>
                          <a:ea typeface="Times New Roman"/>
                          <a:cs typeface="Times New Roman"/>
                        </a:rPr>
                        <a:t>из них инвалидов</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dirty="0">
                          <a:latin typeface="Times New Roman"/>
                          <a:ea typeface="Times New Roman"/>
                          <a:cs typeface="Times New Roman"/>
                        </a:rPr>
                        <a:t>всего</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a:latin typeface="Times New Roman"/>
                          <a:ea typeface="Times New Roman"/>
                          <a:cs typeface="Times New Roman"/>
                        </a:rPr>
                        <a:t>из них инвалидов</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6454">
                <a:tc>
                  <a:txBody>
                    <a:bodyPr/>
                    <a:lstStyle/>
                    <a:p>
                      <a:pPr algn="ctr">
                        <a:spcAft>
                          <a:spcPts val="0"/>
                        </a:spcAft>
                      </a:pPr>
                      <a:r>
                        <a:rPr lang="ru-RU" sz="1100">
                          <a:latin typeface="Times New Roman"/>
                          <a:ea typeface="Times New Roman"/>
                          <a:cs typeface="Times New Roman"/>
                        </a:rPr>
                        <a:t>1</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a:latin typeface="Times New Roman"/>
                          <a:ea typeface="Times New Roman"/>
                          <a:cs typeface="Times New Roman"/>
                        </a:rPr>
                        <a:t>2</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a:latin typeface="Times New Roman"/>
                          <a:ea typeface="Times New Roman"/>
                          <a:cs typeface="Times New Roman"/>
                        </a:rPr>
                        <a:t>3</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a:latin typeface="Times New Roman"/>
                          <a:ea typeface="Times New Roman"/>
                          <a:cs typeface="Times New Roman"/>
                        </a:rPr>
                        <a:t>4</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dirty="0">
                          <a:latin typeface="Times New Roman"/>
                          <a:ea typeface="Times New Roman"/>
                          <a:cs typeface="Times New Roman"/>
                        </a:rPr>
                        <a:t>5</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a:latin typeface="Times New Roman"/>
                          <a:ea typeface="Times New Roman"/>
                          <a:cs typeface="Times New Roman"/>
                        </a:rPr>
                        <a:t>6</a:t>
                      </a:r>
                    </a:p>
                  </a:txBody>
                  <a:tcPr marL="43549" marR="43549"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6454">
                <a:tc>
                  <a:txBody>
                    <a:bodyPr/>
                    <a:lstStyle/>
                    <a:p>
                      <a:pPr>
                        <a:spcAft>
                          <a:spcPts val="0"/>
                        </a:spcAft>
                      </a:pPr>
                      <a:r>
                        <a:rPr lang="ru-RU" sz="1100" dirty="0">
                          <a:solidFill>
                            <a:srgbClr val="C00000"/>
                          </a:solidFill>
                          <a:latin typeface="Times New Roman"/>
                          <a:ea typeface="Times New Roman"/>
                          <a:cs typeface="Times New Roman"/>
                        </a:rPr>
                        <a:t>Всего, чел</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dirty="0">
                          <a:solidFill>
                            <a:srgbClr val="C00000"/>
                          </a:solidFill>
                          <a:latin typeface="Times New Roman"/>
                          <a:ea typeface="Times New Roman"/>
                          <a:cs typeface="Times New Roman"/>
                        </a:rPr>
                        <a:t>1</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6454">
                <a:tc>
                  <a:txBody>
                    <a:bodyPr/>
                    <a:lstStyle/>
                    <a:p>
                      <a:pPr marL="107950">
                        <a:spcAft>
                          <a:spcPts val="0"/>
                        </a:spcAft>
                      </a:pPr>
                      <a:r>
                        <a:rPr lang="ru-RU" sz="1100" dirty="0">
                          <a:latin typeface="Times New Roman"/>
                          <a:ea typeface="Times New Roman"/>
                          <a:cs typeface="Times New Roman"/>
                        </a:rPr>
                        <a:t>из них в возрасте: 0–14 лет</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dirty="0">
                          <a:latin typeface="Times New Roman"/>
                          <a:ea typeface="Times New Roman"/>
                          <a:cs typeface="Times New Roman"/>
                        </a:rPr>
                        <a:t>2</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6454">
                <a:tc>
                  <a:txBody>
                    <a:bodyPr/>
                    <a:lstStyle/>
                    <a:p>
                      <a:pPr marL="107950">
                        <a:spcAft>
                          <a:spcPts val="0"/>
                        </a:spcAft>
                      </a:pPr>
                      <a:r>
                        <a:rPr lang="ru-RU" sz="1100" dirty="0">
                          <a:solidFill>
                            <a:schemeClr val="tx1"/>
                          </a:solidFill>
                          <a:latin typeface="Times New Roman"/>
                          <a:ea typeface="Times New Roman"/>
                          <a:cs typeface="Times New Roman"/>
                        </a:rPr>
                        <a:t>                               из них: 0-2 года</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dirty="0">
                          <a:solidFill>
                            <a:schemeClr val="tx1"/>
                          </a:solidFill>
                          <a:latin typeface="Times New Roman"/>
                          <a:ea typeface="Times New Roman"/>
                          <a:cs typeface="Times New Roman"/>
                        </a:rPr>
                        <a:t>2.1</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100" dirty="0">
                        <a:solidFill>
                          <a:srgbClr val="FF0000"/>
                        </a:solidFill>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100">
                        <a:solidFill>
                          <a:srgbClr val="FF0000"/>
                        </a:solidFill>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6454">
                <a:tc>
                  <a:txBody>
                    <a:bodyPr/>
                    <a:lstStyle/>
                    <a:p>
                      <a:pPr marL="107950">
                        <a:spcAft>
                          <a:spcPts val="0"/>
                        </a:spcAft>
                      </a:pPr>
                      <a:r>
                        <a:rPr lang="ru-RU" sz="1100">
                          <a:solidFill>
                            <a:schemeClr val="tx1"/>
                          </a:solidFill>
                          <a:latin typeface="Times New Roman"/>
                          <a:ea typeface="Times New Roman"/>
                          <a:cs typeface="Times New Roman"/>
                        </a:rPr>
                        <a:t>                                            3-6 лет</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a:solidFill>
                            <a:schemeClr val="tx1"/>
                          </a:solidFill>
                          <a:latin typeface="Times New Roman"/>
                          <a:ea typeface="Times New Roman"/>
                          <a:cs typeface="Times New Roman"/>
                        </a:rPr>
                        <a:t>2.2</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100" dirty="0">
                        <a:solidFill>
                          <a:srgbClr val="FF0000"/>
                        </a:solidFill>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100" dirty="0">
                        <a:solidFill>
                          <a:srgbClr val="FF0000"/>
                        </a:solidFill>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6454">
                <a:tc>
                  <a:txBody>
                    <a:bodyPr/>
                    <a:lstStyle/>
                    <a:p>
                      <a:pPr marL="107950">
                        <a:spcAft>
                          <a:spcPts val="0"/>
                        </a:spcAft>
                      </a:pPr>
                      <a:r>
                        <a:rPr lang="ru-RU" sz="1100">
                          <a:solidFill>
                            <a:schemeClr val="tx1"/>
                          </a:solidFill>
                          <a:latin typeface="Times New Roman"/>
                          <a:ea typeface="Times New Roman"/>
                          <a:cs typeface="Times New Roman"/>
                        </a:rPr>
                        <a:t>                                            7-14 лет</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dirty="0">
                          <a:solidFill>
                            <a:schemeClr val="tx1"/>
                          </a:solidFill>
                          <a:latin typeface="Times New Roman"/>
                          <a:ea typeface="Times New Roman"/>
                          <a:cs typeface="Times New Roman"/>
                        </a:rPr>
                        <a:t>2.3</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6454">
                <a:tc>
                  <a:txBody>
                    <a:bodyPr/>
                    <a:lstStyle/>
                    <a:p>
                      <a:pPr marL="107950">
                        <a:spcAft>
                          <a:spcPts val="0"/>
                        </a:spcAft>
                      </a:pPr>
                      <a:r>
                        <a:rPr lang="ru-RU" sz="1100">
                          <a:latin typeface="Times New Roman"/>
                          <a:ea typeface="Times New Roman"/>
                          <a:cs typeface="Times New Roman"/>
                        </a:rPr>
                        <a:t>                               15</a:t>
                      </a:r>
                      <a:r>
                        <a:rPr lang="en-US" sz="1100">
                          <a:latin typeface="Times New Roman"/>
                          <a:ea typeface="Times New Roman"/>
                          <a:cs typeface="Times New Roman"/>
                        </a:rPr>
                        <a:t>–</a:t>
                      </a:r>
                      <a:r>
                        <a:rPr lang="ru-RU" sz="1100">
                          <a:latin typeface="Times New Roman"/>
                          <a:ea typeface="Times New Roman"/>
                          <a:cs typeface="Times New Roman"/>
                        </a:rPr>
                        <a:t>17 лет</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a:latin typeface="Times New Roman"/>
                          <a:ea typeface="Times New Roman"/>
                          <a:cs typeface="Times New Roman"/>
                        </a:rPr>
                        <a:t>3</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6454">
                <a:tc>
                  <a:txBody>
                    <a:bodyPr/>
                    <a:lstStyle/>
                    <a:p>
                      <a:pPr marL="107950">
                        <a:spcAft>
                          <a:spcPts val="0"/>
                        </a:spcAft>
                      </a:pPr>
                      <a:r>
                        <a:rPr lang="ru-RU" sz="1100">
                          <a:latin typeface="Times New Roman"/>
                          <a:ea typeface="Times New Roman"/>
                          <a:cs typeface="Times New Roman"/>
                        </a:rPr>
                        <a:t>                                    из них юноши</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a:latin typeface="Times New Roman"/>
                          <a:ea typeface="Times New Roman"/>
                          <a:cs typeface="Times New Roman"/>
                        </a:rPr>
                        <a:t>3.1</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6454">
                <a:tc>
                  <a:txBody>
                    <a:bodyPr/>
                    <a:lstStyle/>
                    <a:p>
                      <a:pPr marL="107950">
                        <a:spcAft>
                          <a:spcPts val="0"/>
                        </a:spcAft>
                      </a:pPr>
                      <a:r>
                        <a:rPr lang="ru-RU" sz="1100">
                          <a:latin typeface="Times New Roman"/>
                          <a:ea typeface="Times New Roman"/>
                          <a:cs typeface="Times New Roman"/>
                        </a:rPr>
                        <a:t>                              18 лет и более</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a:latin typeface="Times New Roman"/>
                          <a:ea typeface="Times New Roman"/>
                          <a:cs typeface="Times New Roman"/>
                        </a:rPr>
                        <a:t>4</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2908">
                <a:tc>
                  <a:txBody>
                    <a:bodyPr/>
                    <a:lstStyle/>
                    <a:p>
                      <a:pPr marL="215900">
                        <a:spcAft>
                          <a:spcPts val="0"/>
                        </a:spcAft>
                      </a:pPr>
                      <a:r>
                        <a:rPr lang="ru-RU" sz="1100" dirty="0">
                          <a:solidFill>
                            <a:srgbClr val="C00000"/>
                          </a:solidFill>
                          <a:latin typeface="Times New Roman"/>
                          <a:ea typeface="Times New Roman"/>
                          <a:cs typeface="Times New Roman"/>
                        </a:rPr>
                        <a:t>                        из них старше трудоспособного возраста</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100" dirty="0">
                          <a:solidFill>
                            <a:srgbClr val="C00000"/>
                          </a:solidFill>
                          <a:latin typeface="Times New Roman"/>
                          <a:ea typeface="Times New Roman"/>
                          <a:cs typeface="Times New Roman"/>
                        </a:rPr>
                        <a:t>4.1</a:t>
                      </a: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endParaRPr lang="ru-RU" sz="1100" dirty="0">
                        <a:latin typeface="Times New Roman"/>
                        <a:ea typeface="Times New Roman"/>
                        <a:cs typeface="Times New Roman"/>
                      </a:endParaRPr>
                    </a:p>
                  </a:txBody>
                  <a:tcPr marL="43549" marR="43549"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201729" name="Rectangle 1"/>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ru-RU" sz="1000" b="1"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(2610)                                                                                                                                                                                                                   </a:t>
            </a:r>
            <a:endParaRPr kumimoji="0" lang="ru-RU"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696"/>
                                        </p:tgtEl>
                                        <p:attrNameLst>
                                          <p:attrName>style.visibility</p:attrName>
                                        </p:attrNameLst>
                                      </p:cBhvr>
                                      <p:to>
                                        <p:strVal val="visible"/>
                                      </p:to>
                                    </p:set>
                                    <p:anim calcmode="lin" valueType="num">
                                      <p:cBhvr additive="base">
                                        <p:cTn id="7" dur="1000"/>
                                        <p:tgtEl>
                                          <p:spTgt spid="69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695"/>
        <p:cNvGrpSpPr/>
        <p:nvPr/>
      </p:nvGrpSpPr>
      <p:grpSpPr>
        <a:xfrm>
          <a:off x="0" y="0"/>
          <a:ext cx="0" cy="0"/>
          <a:chOff x="0" y="0"/>
          <a:chExt cx="0" cy="0"/>
        </a:xfrm>
      </p:grpSpPr>
      <p:sp>
        <p:nvSpPr>
          <p:cNvPr id="696" name="Google Shape;696;p80"/>
          <p:cNvSpPr txBox="1">
            <a:spLocks noGrp="1"/>
          </p:cNvSpPr>
          <p:nvPr>
            <p:ph type="title"/>
          </p:nvPr>
        </p:nvSpPr>
        <p:spPr>
          <a:xfrm>
            <a:off x="713225" y="445025"/>
            <a:ext cx="7717500" cy="572700"/>
          </a:xfrm>
          <a:prstGeom prst="rect">
            <a:avLst/>
          </a:prstGeom>
        </p:spPr>
        <p:txBody>
          <a:bodyPr spcFirstLastPara="1" wrap="square" lIns="91425" tIns="91425" rIns="91425" bIns="91425" anchor="t" anchorCtr="0">
            <a:noAutofit/>
          </a:bodyPr>
          <a:lstStyle/>
          <a:p>
            <a:pPr lvl="0"/>
            <a:r>
              <a:rPr lang="ru-RU" sz="1600" dirty="0" smtClean="0"/>
              <a:t>ФФСН 30, </a:t>
            </a:r>
            <a:r>
              <a:rPr lang="ru-RU" sz="1600" b="1" dirty="0" smtClean="0">
                <a:solidFill>
                  <a:schemeClr val="tx1"/>
                </a:solidFill>
                <a:latin typeface="Arial" pitchFamily="34" charset="0"/>
                <a:ea typeface="Times New Roman" pitchFamily="18" charset="0"/>
                <a:cs typeface="Arial" pitchFamily="34" charset="0"/>
              </a:rPr>
              <a:t>7. Численность обслуживаемого прикрепленного населения, человек </a:t>
            </a:r>
            <a:r>
              <a:rPr lang="ru-RU" sz="1600" dirty="0" smtClean="0"/>
              <a:t>таблица 1050</a:t>
            </a:r>
            <a:endParaRPr sz="1600" dirty="0"/>
          </a:p>
        </p:txBody>
      </p:sp>
      <p:graphicFrame>
        <p:nvGraphicFramePr>
          <p:cNvPr id="5" name="Таблица 4"/>
          <p:cNvGraphicFramePr>
            <a:graphicFrameLocks noGrp="1"/>
          </p:cNvGraphicFramePr>
          <p:nvPr/>
        </p:nvGraphicFramePr>
        <p:xfrm>
          <a:off x="1071538" y="1142988"/>
          <a:ext cx="6500857" cy="3286149"/>
        </p:xfrm>
        <a:graphic>
          <a:graphicData uri="http://schemas.openxmlformats.org/drawingml/2006/table">
            <a:tbl>
              <a:tblPr/>
              <a:tblGrid>
                <a:gridCol w="3669083"/>
                <a:gridCol w="1172755"/>
                <a:gridCol w="1659019"/>
              </a:tblGrid>
              <a:tr h="533128">
                <a:tc>
                  <a:txBody>
                    <a:bodyPr/>
                    <a:lstStyle/>
                    <a:p>
                      <a:pPr algn="ctr">
                        <a:spcAft>
                          <a:spcPts val="0"/>
                        </a:spcAft>
                      </a:pPr>
                      <a:r>
                        <a:rPr lang="ru-RU" sz="1000" dirty="0">
                          <a:latin typeface="Times New Roman"/>
                          <a:ea typeface="Times New Roman"/>
                          <a:cs typeface="Times New Roman"/>
                        </a:rPr>
                        <a:t>Наименование</a:t>
                      </a:r>
                      <a:endParaRPr lang="ru-RU" sz="1200" dirty="0">
                        <a:latin typeface="Times New Roman"/>
                        <a:ea typeface="Times New Roman"/>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dirty="0">
                          <a:latin typeface="Times New Roman"/>
                          <a:ea typeface="Times New Roman"/>
                          <a:cs typeface="Times New Roman"/>
                        </a:rPr>
                        <a:t>№ строки</a:t>
                      </a:r>
                      <a:endParaRPr lang="ru-RU" sz="1200" dirty="0">
                        <a:latin typeface="Times New Roman"/>
                        <a:ea typeface="Times New Roman"/>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latin typeface="Times New Roman"/>
                          <a:ea typeface="Times New Roman"/>
                          <a:cs typeface="Times New Roman"/>
                        </a:rPr>
                        <a:t>Численность прикрепленного населения</a:t>
                      </a:r>
                      <a:endParaRPr lang="ru-RU" sz="1200">
                        <a:latin typeface="Times New Roman"/>
                        <a:ea typeface="Times New Roman"/>
                        <a:cs typeface="Times New Roman"/>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31022">
                <a:tc>
                  <a:txBody>
                    <a:bodyPr/>
                    <a:lstStyle/>
                    <a:p>
                      <a:pPr algn="ctr">
                        <a:spcAft>
                          <a:spcPts val="0"/>
                        </a:spcAft>
                      </a:pPr>
                      <a:r>
                        <a:rPr lang="ru-RU" sz="1000">
                          <a:latin typeface="Times New Roman"/>
                          <a:ea typeface="Times New Roman"/>
                          <a:cs typeface="Times New Roman"/>
                        </a:rPr>
                        <a:t>1</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latin typeface="Times New Roman"/>
                          <a:ea typeface="Times New Roman"/>
                          <a:cs typeface="Times New Roman"/>
                        </a:rPr>
                        <a:t>2</a:t>
                      </a: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latin typeface="Times New Roman"/>
                          <a:ea typeface="Times New Roman"/>
                          <a:cs typeface="Times New Roman"/>
                        </a:rPr>
                        <a:t>3</a:t>
                      </a: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3252">
                <a:tc>
                  <a:txBody>
                    <a:bodyPr/>
                    <a:lstStyle/>
                    <a:p>
                      <a:pPr>
                        <a:spcAft>
                          <a:spcPts val="0"/>
                        </a:spcAft>
                      </a:pPr>
                      <a:r>
                        <a:rPr lang="ru-RU" sz="1000" dirty="0">
                          <a:solidFill>
                            <a:srgbClr val="C00000"/>
                          </a:solidFill>
                          <a:latin typeface="Times New Roman"/>
                          <a:ea typeface="Times New Roman"/>
                          <a:cs typeface="Times New Roman"/>
                        </a:rPr>
                        <a:t>Всего</a:t>
                      </a:r>
                      <a:endParaRPr lang="ru-RU" sz="1200" dirty="0">
                        <a:solidFill>
                          <a:srgbClr val="C00000"/>
                        </a:solidFill>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dirty="0">
                          <a:solidFill>
                            <a:srgbClr val="C00000"/>
                          </a:solidFill>
                          <a:latin typeface="Times New Roman"/>
                          <a:ea typeface="Times New Roman"/>
                          <a:cs typeface="Times New Roman"/>
                        </a:rPr>
                        <a:t>1</a:t>
                      </a:r>
                      <a:endParaRPr lang="ru-RU" sz="1200" dirty="0">
                        <a:solidFill>
                          <a:srgbClr val="C00000"/>
                        </a:solidFill>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55419">
                <a:tc>
                  <a:txBody>
                    <a:bodyPr/>
                    <a:lstStyle/>
                    <a:p>
                      <a:pPr marL="107950">
                        <a:spcAft>
                          <a:spcPts val="0"/>
                        </a:spcAft>
                        <a:tabLst>
                          <a:tab pos="909955" algn="l"/>
                        </a:tabLst>
                      </a:pPr>
                      <a:r>
                        <a:rPr lang="ru-RU" sz="1000" dirty="0">
                          <a:latin typeface="Times New Roman"/>
                          <a:ea typeface="Times New Roman"/>
                          <a:cs typeface="Times New Roman"/>
                        </a:rPr>
                        <a:t>в том числе </a:t>
                      </a:r>
                      <a:endParaRPr lang="ru-RU" sz="1200" dirty="0">
                        <a:latin typeface="Times New Roman"/>
                        <a:ea typeface="Times New Roman"/>
                        <a:cs typeface="Times New Roman"/>
                      </a:endParaRPr>
                    </a:p>
                    <a:p>
                      <a:pPr>
                        <a:spcAft>
                          <a:spcPts val="0"/>
                        </a:spcAft>
                        <a:tabLst>
                          <a:tab pos="909955" algn="l"/>
                        </a:tabLst>
                      </a:pPr>
                      <a:r>
                        <a:rPr lang="ru-RU" sz="1000" dirty="0">
                          <a:latin typeface="Times New Roman"/>
                          <a:ea typeface="Times New Roman"/>
                          <a:cs typeface="Times New Roman"/>
                        </a:rPr>
                        <a:t>Детей 0–17 лет включительно</a:t>
                      </a:r>
                      <a:endParaRPr lang="ru-RU" sz="1200" dirty="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dirty="0">
                          <a:latin typeface="Times New Roman"/>
                          <a:ea typeface="Times New Roman"/>
                          <a:cs typeface="Times New Roman"/>
                        </a:rPr>
                        <a:t>2</a:t>
                      </a:r>
                      <a:endParaRPr lang="ru-RU" sz="12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3252">
                <a:tc>
                  <a:txBody>
                    <a:bodyPr/>
                    <a:lstStyle/>
                    <a:p>
                      <a:pPr>
                        <a:spcAft>
                          <a:spcPts val="0"/>
                        </a:spcAft>
                      </a:pPr>
                      <a:r>
                        <a:rPr lang="ru-RU" sz="1000">
                          <a:latin typeface="Times New Roman"/>
                          <a:ea typeface="Times New Roman"/>
                          <a:cs typeface="Times New Roman"/>
                        </a:rPr>
                        <a:t>                  из них: детей до 1 года  </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latin typeface="Times New Roman"/>
                          <a:ea typeface="Times New Roman"/>
                          <a:cs typeface="Times New Roman"/>
                        </a:rPr>
                        <a:t>2.1</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3252">
                <a:tc>
                  <a:txBody>
                    <a:bodyPr/>
                    <a:lstStyle/>
                    <a:p>
                      <a:pPr>
                        <a:spcAft>
                          <a:spcPts val="0"/>
                        </a:spcAft>
                      </a:pPr>
                      <a:r>
                        <a:rPr lang="ru-RU" sz="1000">
                          <a:latin typeface="Times New Roman"/>
                          <a:ea typeface="Times New Roman"/>
                          <a:cs typeface="Times New Roman"/>
                        </a:rPr>
                        <a:t>                               </a:t>
                      </a:r>
                      <a:r>
                        <a:rPr lang="en-US" sz="1000">
                          <a:latin typeface="Times New Roman"/>
                          <a:ea typeface="Times New Roman"/>
                          <a:cs typeface="Times New Roman"/>
                        </a:rPr>
                        <a:t>  </a:t>
                      </a:r>
                      <a:r>
                        <a:rPr lang="ru-RU" sz="1000">
                          <a:latin typeface="Times New Roman"/>
                          <a:ea typeface="Times New Roman"/>
                          <a:cs typeface="Times New Roman"/>
                        </a:rPr>
                        <a:t>из них до 1 мес.</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latin typeface="Times New Roman"/>
                          <a:ea typeface="Times New Roman"/>
                          <a:cs typeface="Times New Roman"/>
                        </a:rPr>
                        <a:t>2.1.1</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6214">
                <a:tc>
                  <a:txBody>
                    <a:bodyPr/>
                    <a:lstStyle/>
                    <a:p>
                      <a:pPr>
                        <a:spcAft>
                          <a:spcPts val="0"/>
                        </a:spcAft>
                      </a:pPr>
                      <a:r>
                        <a:rPr lang="ru-RU" sz="1000">
                          <a:latin typeface="Times New Roman"/>
                          <a:ea typeface="Times New Roman"/>
                          <a:cs typeface="Times New Roman"/>
                        </a:rPr>
                        <a:t>               детей 0</a:t>
                      </a:r>
                      <a:r>
                        <a:rPr lang="en-US" sz="1000">
                          <a:latin typeface="Times New Roman"/>
                          <a:ea typeface="Times New Roman"/>
                          <a:cs typeface="Times New Roman"/>
                        </a:rPr>
                        <a:t>–</a:t>
                      </a:r>
                      <a:r>
                        <a:rPr lang="ru-RU" sz="1000">
                          <a:latin typeface="Times New Roman"/>
                          <a:ea typeface="Times New Roman"/>
                          <a:cs typeface="Times New Roman"/>
                        </a:rPr>
                        <a:t>4 лет</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latin typeface="Times New Roman"/>
                          <a:ea typeface="Times New Roman"/>
                          <a:cs typeface="Times New Roman"/>
                        </a:rPr>
                        <a:t>2.2</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3252">
                <a:tc>
                  <a:txBody>
                    <a:bodyPr/>
                    <a:lstStyle/>
                    <a:p>
                      <a:pPr>
                        <a:spcAft>
                          <a:spcPts val="0"/>
                        </a:spcAft>
                      </a:pPr>
                      <a:r>
                        <a:rPr lang="ru-RU" sz="1000">
                          <a:latin typeface="Times New Roman"/>
                          <a:ea typeface="Times New Roman"/>
                          <a:cs typeface="Times New Roman"/>
                        </a:rPr>
                        <a:t>              детей 5</a:t>
                      </a:r>
                      <a:r>
                        <a:rPr lang="en-US" sz="1000">
                          <a:latin typeface="Times New Roman"/>
                          <a:ea typeface="Times New Roman"/>
                          <a:cs typeface="Times New Roman"/>
                        </a:rPr>
                        <a:t>–</a:t>
                      </a:r>
                      <a:r>
                        <a:rPr lang="ru-RU" sz="1000">
                          <a:latin typeface="Times New Roman"/>
                          <a:ea typeface="Times New Roman"/>
                          <a:cs typeface="Times New Roman"/>
                        </a:rPr>
                        <a:t>9 лет</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latin typeface="Times New Roman"/>
                          <a:ea typeface="Times New Roman"/>
                          <a:cs typeface="Times New Roman"/>
                        </a:rPr>
                        <a:t>2.3</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3252">
                <a:tc>
                  <a:txBody>
                    <a:bodyPr/>
                    <a:lstStyle/>
                    <a:p>
                      <a:pPr>
                        <a:spcAft>
                          <a:spcPts val="0"/>
                        </a:spcAft>
                      </a:pPr>
                      <a:r>
                        <a:rPr lang="ru-RU" sz="1000">
                          <a:latin typeface="Times New Roman"/>
                          <a:ea typeface="Times New Roman"/>
                          <a:cs typeface="Times New Roman"/>
                        </a:rPr>
                        <a:t>              детей 10</a:t>
                      </a:r>
                      <a:r>
                        <a:rPr lang="en-US" sz="1000">
                          <a:latin typeface="Times New Roman"/>
                          <a:ea typeface="Times New Roman"/>
                          <a:cs typeface="Times New Roman"/>
                        </a:rPr>
                        <a:t>–</a:t>
                      </a:r>
                      <a:r>
                        <a:rPr lang="ru-RU" sz="1000">
                          <a:latin typeface="Times New Roman"/>
                          <a:ea typeface="Times New Roman"/>
                          <a:cs typeface="Times New Roman"/>
                        </a:rPr>
                        <a:t>14 лет </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latin typeface="Times New Roman"/>
                          <a:ea typeface="Times New Roman"/>
                          <a:cs typeface="Times New Roman"/>
                        </a:rPr>
                        <a:t>2.4</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3252">
                <a:tc>
                  <a:txBody>
                    <a:bodyPr/>
                    <a:lstStyle/>
                    <a:p>
                      <a:pPr>
                        <a:spcAft>
                          <a:spcPts val="0"/>
                        </a:spcAft>
                      </a:pPr>
                      <a:r>
                        <a:rPr lang="ru-RU" sz="1000" dirty="0">
                          <a:solidFill>
                            <a:srgbClr val="C00000"/>
                          </a:solidFill>
                          <a:latin typeface="Times New Roman"/>
                          <a:ea typeface="Times New Roman"/>
                          <a:cs typeface="Times New Roman"/>
                        </a:rPr>
                        <a:t> Взрослые (18 лет и старше)</a:t>
                      </a:r>
                      <a:endParaRPr lang="ru-RU" sz="1200" dirty="0">
                        <a:solidFill>
                          <a:srgbClr val="C00000"/>
                        </a:solidFill>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solidFill>
                            <a:srgbClr val="C00000"/>
                          </a:solidFill>
                          <a:latin typeface="Times New Roman"/>
                          <a:ea typeface="Times New Roman"/>
                          <a:cs typeface="Times New Roman"/>
                        </a:rPr>
                        <a:t>3</a:t>
                      </a:r>
                      <a:endParaRPr lang="ru-RU" sz="1200">
                        <a:solidFill>
                          <a:srgbClr val="C00000"/>
                        </a:solidFill>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3252">
                <a:tc>
                  <a:txBody>
                    <a:bodyPr/>
                    <a:lstStyle/>
                    <a:p>
                      <a:pPr>
                        <a:spcAft>
                          <a:spcPts val="0"/>
                        </a:spcAft>
                        <a:tabLst>
                          <a:tab pos="782320" algn="l"/>
                        </a:tabLst>
                      </a:pPr>
                      <a:r>
                        <a:rPr lang="ru-RU" sz="1000" dirty="0">
                          <a:solidFill>
                            <a:schemeClr val="tx1"/>
                          </a:solidFill>
                          <a:latin typeface="Times New Roman"/>
                          <a:ea typeface="Times New Roman"/>
                          <a:cs typeface="Times New Roman"/>
                        </a:rPr>
                        <a:t>                        из них: трудоспособного возраста </a:t>
                      </a:r>
                      <a:endParaRPr lang="ru-RU" sz="1200" dirty="0">
                        <a:solidFill>
                          <a:schemeClr val="tx1"/>
                        </a:solidFill>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dirty="0">
                          <a:solidFill>
                            <a:schemeClr val="tx1"/>
                          </a:solidFill>
                          <a:latin typeface="Times New Roman"/>
                          <a:ea typeface="Times New Roman"/>
                          <a:cs typeface="Times New Roman"/>
                        </a:rPr>
                        <a:t>3.1</a:t>
                      </a:r>
                      <a:endParaRPr lang="ru-RU" sz="1200" dirty="0">
                        <a:solidFill>
                          <a:schemeClr val="tx1"/>
                        </a:solidFill>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13252">
                <a:tc>
                  <a:txBody>
                    <a:bodyPr/>
                    <a:lstStyle/>
                    <a:p>
                      <a:pPr>
                        <a:spcAft>
                          <a:spcPts val="0"/>
                        </a:spcAft>
                      </a:pPr>
                      <a:r>
                        <a:rPr lang="ru-RU" sz="1000" dirty="0">
                          <a:solidFill>
                            <a:srgbClr val="C00000"/>
                          </a:solidFill>
                          <a:latin typeface="Times New Roman"/>
                          <a:ea typeface="Times New Roman"/>
                          <a:cs typeface="Times New Roman"/>
                        </a:rPr>
                        <a:t>                                     старше трудоспособного возраста</a:t>
                      </a:r>
                      <a:endParaRPr lang="ru-RU" sz="1200" dirty="0">
                        <a:solidFill>
                          <a:srgbClr val="C00000"/>
                        </a:solidFill>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dirty="0">
                          <a:solidFill>
                            <a:srgbClr val="C00000"/>
                          </a:solidFill>
                          <a:latin typeface="Times New Roman"/>
                          <a:ea typeface="Times New Roman"/>
                          <a:cs typeface="Times New Roman"/>
                        </a:rPr>
                        <a:t>3.2</a:t>
                      </a:r>
                      <a:endParaRPr lang="ru-RU" sz="1200" dirty="0">
                        <a:solidFill>
                          <a:srgbClr val="C00000"/>
                        </a:solidFill>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44350">
                <a:tc>
                  <a:txBody>
                    <a:bodyPr/>
                    <a:lstStyle/>
                    <a:p>
                      <a:pPr>
                        <a:spcAft>
                          <a:spcPts val="0"/>
                        </a:spcAft>
                      </a:pPr>
                      <a:r>
                        <a:rPr lang="ru-RU" sz="1000" dirty="0">
                          <a:latin typeface="Times New Roman"/>
                          <a:ea typeface="Times New Roman"/>
                          <a:cs typeface="Times New Roman"/>
                        </a:rPr>
                        <a:t>Сельское население (из стр. 1)</a:t>
                      </a:r>
                      <a:endParaRPr lang="ru-RU" sz="1200" dirty="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1000">
                          <a:latin typeface="Times New Roman"/>
                          <a:ea typeface="Times New Roman"/>
                          <a:cs typeface="Times New Roman"/>
                        </a:rPr>
                        <a:t>4</a:t>
                      </a:r>
                      <a:endParaRPr lang="ru-RU" sz="1200">
                        <a:latin typeface="Times New Roman"/>
                        <a:ea typeface="Times New Roman"/>
                        <a:cs typeface="Times New Roman"/>
                      </a:endParaRPr>
                    </a:p>
                  </a:txBody>
                  <a:tcPr marL="68580" marR="68580"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12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307201" name="Rectangle 1"/>
          <p:cNvSpPr>
            <a:spLocks noChangeArrowheads="1"/>
          </p:cNvSpPr>
          <p:nvPr/>
        </p:nvSpPr>
        <p:spPr bwMode="auto">
          <a:xfrm>
            <a:off x="0" y="90100"/>
            <a:ext cx="1107996" cy="276999"/>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782638" algn="l"/>
              </a:tabLst>
            </a:pPr>
            <a:r>
              <a:rPr kumimoji="0" lang="ru-RU" sz="1200" b="1"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ru-RU"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696"/>
                                        </p:tgtEl>
                                        <p:attrNameLst>
                                          <p:attrName>style.visibility</p:attrName>
                                        </p:attrNameLst>
                                      </p:cBhvr>
                                      <p:to>
                                        <p:strVal val="visible"/>
                                      </p:to>
                                    </p:set>
                                    <p:anim calcmode="lin" valueType="num">
                                      <p:cBhvr additive="base">
                                        <p:cTn id="7" dur="1000"/>
                                        <p:tgtEl>
                                          <p:spTgt spid="69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695"/>
        <p:cNvGrpSpPr/>
        <p:nvPr/>
      </p:nvGrpSpPr>
      <p:grpSpPr>
        <a:xfrm>
          <a:off x="0" y="0"/>
          <a:ext cx="0" cy="0"/>
          <a:chOff x="0" y="0"/>
          <a:chExt cx="0" cy="0"/>
        </a:xfrm>
      </p:grpSpPr>
      <p:sp>
        <p:nvSpPr>
          <p:cNvPr id="696" name="Google Shape;696;p80"/>
          <p:cNvSpPr txBox="1">
            <a:spLocks noGrp="1"/>
          </p:cNvSpPr>
          <p:nvPr>
            <p:ph type="title"/>
          </p:nvPr>
        </p:nvSpPr>
        <p:spPr>
          <a:xfrm>
            <a:off x="642910" y="214296"/>
            <a:ext cx="7717500" cy="572700"/>
          </a:xfrm>
          <a:prstGeom prst="rect">
            <a:avLst/>
          </a:prstGeom>
        </p:spPr>
        <p:txBody>
          <a:bodyPr spcFirstLastPara="1" wrap="square" lIns="91425" tIns="91425" rIns="91425" bIns="91425" anchor="t" anchorCtr="0">
            <a:noAutofit/>
          </a:bodyPr>
          <a:lstStyle/>
          <a:p>
            <a:pPr lvl="0" fontAlgn="base">
              <a:spcBef>
                <a:spcPct val="0"/>
              </a:spcBef>
              <a:spcAft>
                <a:spcPct val="0"/>
              </a:spcAft>
            </a:pPr>
            <a:r>
              <a:rPr lang="ru-RU" sz="1400" dirty="0" smtClean="0"/>
              <a:t>ФФСН 30, </a:t>
            </a:r>
            <a:r>
              <a:rPr lang="ru-RU" sz="1400" b="1" dirty="0" smtClean="0">
                <a:solidFill>
                  <a:schemeClr val="tx1"/>
                </a:solidFill>
                <a:latin typeface="Arial" pitchFamily="34" charset="0"/>
                <a:ea typeface="Times New Roman" pitchFamily="18" charset="0"/>
                <a:cs typeface="Arial" pitchFamily="34" charset="0"/>
              </a:rPr>
              <a:t>5. Профилактические осмотры и диспансеризация, проведенные медицинской организацией, человек</a:t>
            </a:r>
            <a:r>
              <a:rPr lang="ru-RU" sz="1400" dirty="0" smtClean="0">
                <a:solidFill>
                  <a:schemeClr val="tx1"/>
                </a:solidFill>
                <a:latin typeface="Arial" pitchFamily="34" charset="0"/>
                <a:cs typeface="Arial" pitchFamily="34" charset="0"/>
              </a:rPr>
              <a:t/>
            </a:r>
            <a:br>
              <a:rPr lang="ru-RU" sz="1400" dirty="0" smtClean="0">
                <a:solidFill>
                  <a:schemeClr val="tx1"/>
                </a:solidFill>
                <a:latin typeface="Arial" pitchFamily="34" charset="0"/>
                <a:cs typeface="Arial" pitchFamily="34" charset="0"/>
              </a:rPr>
            </a:br>
            <a:r>
              <a:rPr lang="ru-RU" sz="1400" b="1" dirty="0" smtClean="0">
                <a:solidFill>
                  <a:schemeClr val="tx1"/>
                </a:solidFill>
                <a:latin typeface="Arial" pitchFamily="34" charset="0"/>
                <a:ea typeface="Times New Roman" pitchFamily="18" charset="0"/>
                <a:cs typeface="Arial" pitchFamily="34" charset="0"/>
              </a:rPr>
              <a:t>(2510)</a:t>
            </a:r>
            <a:endParaRPr sz="1400" dirty="0"/>
          </a:p>
        </p:txBody>
      </p:sp>
      <p:sp>
        <p:nvSpPr>
          <p:cNvPr id="307201" name="Rectangle 1"/>
          <p:cNvSpPr>
            <a:spLocks noChangeArrowheads="1"/>
          </p:cNvSpPr>
          <p:nvPr/>
        </p:nvSpPr>
        <p:spPr bwMode="auto">
          <a:xfrm>
            <a:off x="0" y="90100"/>
            <a:ext cx="1107996" cy="276999"/>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782638" algn="l"/>
              </a:tabLst>
            </a:pPr>
            <a:r>
              <a:rPr kumimoji="0" lang="ru-RU" sz="1200" b="1"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ru-RU" sz="1800" b="0" i="0" u="none" strike="noStrike" cap="none" normalizeH="0" baseline="0" dirty="0" smtClean="0">
              <a:ln>
                <a:noFill/>
              </a:ln>
              <a:solidFill>
                <a:schemeClr val="tx1"/>
              </a:solidFill>
              <a:effectLst/>
              <a:latin typeface="Arial" pitchFamily="34" charset="0"/>
              <a:cs typeface="Arial" pitchFamily="34" charset="0"/>
            </a:endParaRPr>
          </a:p>
        </p:txBody>
      </p:sp>
      <p:graphicFrame>
        <p:nvGraphicFramePr>
          <p:cNvPr id="6" name="Таблица 5"/>
          <p:cNvGraphicFramePr>
            <a:graphicFrameLocks noGrp="1"/>
          </p:cNvGraphicFramePr>
          <p:nvPr/>
        </p:nvGraphicFramePr>
        <p:xfrm>
          <a:off x="285719" y="1000114"/>
          <a:ext cx="8643999" cy="3561826"/>
        </p:xfrm>
        <a:graphic>
          <a:graphicData uri="http://schemas.openxmlformats.org/drawingml/2006/table">
            <a:tbl>
              <a:tblPr/>
              <a:tblGrid>
                <a:gridCol w="2371948"/>
                <a:gridCol w="399121"/>
                <a:gridCol w="590140"/>
                <a:gridCol w="590140"/>
                <a:gridCol w="513526"/>
                <a:gridCol w="961825"/>
                <a:gridCol w="579269"/>
                <a:gridCol w="295070"/>
                <a:gridCol w="295070"/>
                <a:gridCol w="295070"/>
                <a:gridCol w="367026"/>
                <a:gridCol w="367026"/>
                <a:gridCol w="295070"/>
                <a:gridCol w="723698"/>
              </a:tblGrid>
              <a:tr h="205895">
                <a:tc rowSpan="3">
                  <a:txBody>
                    <a:bodyPr/>
                    <a:lstStyle/>
                    <a:p>
                      <a:pPr algn="ctr">
                        <a:spcAft>
                          <a:spcPts val="0"/>
                        </a:spcAft>
                      </a:pPr>
                      <a:r>
                        <a:rPr lang="ru-RU" sz="800" dirty="0" smtClean="0">
                          <a:latin typeface="Times New Roman"/>
                          <a:ea typeface="Times New Roman"/>
                          <a:cs typeface="Times New Roman"/>
                        </a:rPr>
                        <a:t>Контингенты</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3">
                  <a:txBody>
                    <a:bodyPr/>
                    <a:lstStyle/>
                    <a:p>
                      <a:pPr algn="ctr">
                        <a:spcAft>
                          <a:spcPts val="0"/>
                        </a:spcAft>
                      </a:pPr>
                      <a:r>
                        <a:rPr lang="ru-RU" sz="800" dirty="0">
                          <a:latin typeface="Times New Roman"/>
                          <a:ea typeface="Times New Roman"/>
                          <a:cs typeface="Times New Roman"/>
                        </a:rPr>
                        <a:t>№ </a:t>
                      </a:r>
                      <a:r>
                        <a:rPr lang="ru-RU" sz="800" dirty="0" err="1">
                          <a:latin typeface="Times New Roman"/>
                          <a:ea typeface="Times New Roman"/>
                          <a:cs typeface="Times New Roman"/>
                        </a:rPr>
                        <a:t>стро</a:t>
                      </a:r>
                      <a:r>
                        <a:rPr lang="en-US" sz="800" dirty="0">
                          <a:latin typeface="Times New Roman"/>
                          <a:ea typeface="Times New Roman"/>
                          <a:cs typeface="Times New Roman"/>
                        </a:rPr>
                        <a:t>-</a:t>
                      </a:r>
                      <a:r>
                        <a:rPr lang="ru-RU" sz="800" dirty="0" err="1">
                          <a:latin typeface="Times New Roman"/>
                          <a:ea typeface="Times New Roman"/>
                          <a:cs typeface="Times New Roman"/>
                        </a:rPr>
                        <a:t>ки</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3">
                  <a:txBody>
                    <a:bodyPr/>
                    <a:lstStyle/>
                    <a:p>
                      <a:pPr algn="ctr">
                        <a:spcAft>
                          <a:spcPts val="0"/>
                        </a:spcAft>
                      </a:pPr>
                      <a:r>
                        <a:rPr lang="ru-RU" sz="800" dirty="0" err="1">
                          <a:latin typeface="Times New Roman"/>
                          <a:ea typeface="Times New Roman"/>
                          <a:cs typeface="Times New Roman"/>
                        </a:rPr>
                        <a:t>Под-лежало</a:t>
                      </a:r>
                      <a:r>
                        <a:rPr lang="ru-RU" sz="800" dirty="0">
                          <a:latin typeface="Times New Roman"/>
                          <a:ea typeface="Times New Roman"/>
                          <a:cs typeface="Times New Roman"/>
                        </a:rPr>
                        <a:t> осмотрам</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3">
                  <a:txBody>
                    <a:bodyPr/>
                    <a:lstStyle/>
                    <a:p>
                      <a:pPr algn="ctr">
                        <a:spcAft>
                          <a:spcPts val="0"/>
                        </a:spcAft>
                      </a:pPr>
                      <a:r>
                        <a:rPr lang="ru-RU" sz="800" dirty="0" smtClean="0">
                          <a:latin typeface="Times New Roman"/>
                          <a:ea typeface="Times New Roman"/>
                          <a:cs typeface="Times New Roman"/>
                        </a:rPr>
                        <a:t>из них</a:t>
                      </a:r>
                      <a:r>
                        <a:rPr lang="en-US" sz="800" dirty="0" smtClean="0">
                          <a:latin typeface="Times New Roman"/>
                          <a:ea typeface="Times New Roman"/>
                          <a:cs typeface="Times New Roman"/>
                        </a:rPr>
                        <a:t/>
                      </a:r>
                      <a:br>
                        <a:rPr lang="en-US" sz="800" dirty="0" smtClean="0">
                          <a:latin typeface="Times New Roman"/>
                          <a:ea typeface="Times New Roman"/>
                          <a:cs typeface="Times New Roman"/>
                        </a:rPr>
                      </a:br>
                      <a:r>
                        <a:rPr lang="ru-RU" sz="800" dirty="0" smtClean="0">
                          <a:latin typeface="Times New Roman"/>
                          <a:ea typeface="Times New Roman"/>
                          <a:cs typeface="Times New Roman"/>
                        </a:rPr>
                        <a:t>сельских жителей</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3">
                  <a:txBody>
                    <a:bodyPr/>
                    <a:lstStyle/>
                    <a:p>
                      <a:pPr algn="ctr">
                        <a:spcAft>
                          <a:spcPts val="0"/>
                        </a:spcAft>
                      </a:pPr>
                      <a:r>
                        <a:rPr lang="ru-RU" sz="800" dirty="0" err="1">
                          <a:latin typeface="Times New Roman"/>
                          <a:ea typeface="Times New Roman"/>
                          <a:cs typeface="Times New Roman"/>
                        </a:rPr>
                        <a:t>Осмот-рено</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3">
                  <a:txBody>
                    <a:bodyPr/>
                    <a:lstStyle/>
                    <a:p>
                      <a:pPr algn="ctr">
                        <a:spcAft>
                          <a:spcPts val="0"/>
                        </a:spcAft>
                      </a:pPr>
                      <a:r>
                        <a:rPr lang="ru-RU" sz="800" dirty="0">
                          <a:solidFill>
                            <a:schemeClr val="tx1"/>
                          </a:solidFill>
                          <a:latin typeface="Times New Roman"/>
                          <a:ea typeface="Times New Roman"/>
                          <a:cs typeface="Times New Roman"/>
                        </a:rPr>
                        <a:t>из них, осмотрено посредством передвижных подразделений и форм работы (из гр.5)</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3">
                  <a:txBody>
                    <a:bodyPr/>
                    <a:lstStyle/>
                    <a:p>
                      <a:pPr algn="ctr">
                        <a:spcAft>
                          <a:spcPts val="0"/>
                        </a:spcAft>
                      </a:pPr>
                      <a:r>
                        <a:rPr lang="ru-RU" sz="800" dirty="0">
                          <a:solidFill>
                            <a:schemeClr val="tx1"/>
                          </a:solidFill>
                          <a:latin typeface="Times New Roman"/>
                          <a:ea typeface="Times New Roman"/>
                          <a:cs typeface="Times New Roman"/>
                        </a:rPr>
                        <a:t>из них</a:t>
                      </a:r>
                      <a:br>
                        <a:rPr lang="ru-RU" sz="800" dirty="0">
                          <a:solidFill>
                            <a:schemeClr val="tx1"/>
                          </a:solidFill>
                          <a:latin typeface="Times New Roman"/>
                          <a:ea typeface="Times New Roman"/>
                          <a:cs typeface="Times New Roman"/>
                        </a:rPr>
                      </a:br>
                      <a:r>
                        <a:rPr lang="ru-RU" sz="800" dirty="0">
                          <a:solidFill>
                            <a:schemeClr val="tx1"/>
                          </a:solidFill>
                          <a:latin typeface="Times New Roman"/>
                          <a:ea typeface="Times New Roman"/>
                          <a:cs typeface="Times New Roman"/>
                        </a:rPr>
                        <a:t>сельских жителей</a:t>
                      </a:r>
                    </a:p>
                    <a:p>
                      <a:pPr algn="ctr">
                        <a:spcAft>
                          <a:spcPts val="0"/>
                        </a:spcAft>
                      </a:pPr>
                      <a:r>
                        <a:rPr lang="ru-RU" sz="800" dirty="0">
                          <a:solidFill>
                            <a:schemeClr val="tx1"/>
                          </a:solidFill>
                          <a:latin typeface="Times New Roman"/>
                          <a:ea typeface="Times New Roman"/>
                          <a:cs typeface="Times New Roman"/>
                        </a:rPr>
                        <a:t>(из гр.5) </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7">
                  <a:txBody>
                    <a:bodyPr/>
                    <a:lstStyle/>
                    <a:p>
                      <a:pPr algn="ctr">
                        <a:spcAft>
                          <a:spcPts val="0"/>
                        </a:spcAft>
                      </a:pPr>
                      <a:r>
                        <a:rPr lang="ru-RU" sz="600">
                          <a:solidFill>
                            <a:schemeClr val="tx1"/>
                          </a:solidFill>
                          <a:latin typeface="Times New Roman"/>
                          <a:ea typeface="Times New Roman"/>
                          <a:cs typeface="Times New Roman"/>
                        </a:rPr>
                        <a:t>из числа осмотренных (гр. 5)</a:t>
                      </a:r>
                      <a:br>
                        <a:rPr lang="ru-RU" sz="600">
                          <a:solidFill>
                            <a:schemeClr val="tx1"/>
                          </a:solidFill>
                          <a:latin typeface="Times New Roman"/>
                          <a:ea typeface="Times New Roman"/>
                          <a:cs typeface="Times New Roman"/>
                        </a:rPr>
                      </a:br>
                      <a:r>
                        <a:rPr lang="ru-RU" sz="600">
                          <a:solidFill>
                            <a:schemeClr val="tx1"/>
                          </a:solidFill>
                          <a:latin typeface="Times New Roman"/>
                          <a:ea typeface="Times New Roman"/>
                          <a:cs typeface="Times New Roman"/>
                        </a:rPr>
                        <a:t>определены группы здоровья</a:t>
                      </a:r>
                      <a:endParaRPr lang="ru-RU" sz="700">
                        <a:solidFill>
                          <a:schemeClr val="tx1"/>
                        </a:solidFill>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tr>
              <a:tr h="102949">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rowSpan="2">
                  <a:txBody>
                    <a:bodyPr/>
                    <a:lstStyle/>
                    <a:p>
                      <a:pPr algn="ctr">
                        <a:spcAft>
                          <a:spcPts val="0"/>
                        </a:spcAft>
                      </a:pPr>
                      <a:r>
                        <a:rPr lang="ru-RU" sz="800">
                          <a:solidFill>
                            <a:schemeClr val="tx1"/>
                          </a:solidFill>
                          <a:latin typeface="Times New Roman"/>
                          <a:ea typeface="Times New Roman"/>
                          <a:cs typeface="Times New Roman"/>
                        </a:rPr>
                        <a:t>I</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2">
                  <a:txBody>
                    <a:bodyPr/>
                    <a:lstStyle/>
                    <a:p>
                      <a:pPr algn="ctr">
                        <a:spcAft>
                          <a:spcPts val="0"/>
                        </a:spcAft>
                      </a:pPr>
                      <a:r>
                        <a:rPr lang="en-US" sz="800" dirty="0">
                          <a:solidFill>
                            <a:schemeClr val="tx1"/>
                          </a:solidFill>
                          <a:latin typeface="Times New Roman"/>
                          <a:ea typeface="Times New Roman"/>
                          <a:cs typeface="Times New Roman"/>
                        </a:rPr>
                        <a:t>II</a:t>
                      </a:r>
                      <a:endParaRPr lang="ru-RU" sz="800" dirty="0">
                        <a:solidFill>
                          <a:schemeClr val="tx1"/>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2">
                  <a:txBody>
                    <a:bodyPr/>
                    <a:lstStyle/>
                    <a:p>
                      <a:pPr algn="ctr">
                        <a:spcAft>
                          <a:spcPts val="0"/>
                        </a:spcAft>
                      </a:pPr>
                      <a:r>
                        <a:rPr lang="en-US" sz="800" dirty="0">
                          <a:solidFill>
                            <a:schemeClr val="tx1"/>
                          </a:solidFill>
                          <a:latin typeface="Times New Roman"/>
                          <a:ea typeface="Times New Roman"/>
                          <a:cs typeface="Times New Roman"/>
                        </a:rPr>
                        <a:t>III</a:t>
                      </a:r>
                      <a:endParaRPr lang="ru-RU" sz="800" dirty="0">
                        <a:solidFill>
                          <a:schemeClr val="tx1"/>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ctr">
                        <a:spcAft>
                          <a:spcPts val="0"/>
                        </a:spcAft>
                      </a:pPr>
                      <a:r>
                        <a:rPr lang="ru-RU" sz="800">
                          <a:solidFill>
                            <a:schemeClr val="tx1"/>
                          </a:solidFill>
                          <a:latin typeface="Times New Roman"/>
                          <a:ea typeface="Times New Roman"/>
                          <a:cs typeface="Times New Roman"/>
                        </a:rPr>
                        <a:t>из них:</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rowSpan="2">
                  <a:txBody>
                    <a:bodyPr/>
                    <a:lstStyle/>
                    <a:p>
                      <a:pPr algn="ctr">
                        <a:spcAft>
                          <a:spcPts val="0"/>
                        </a:spcAft>
                      </a:pPr>
                      <a:r>
                        <a:rPr lang="en-US" sz="800">
                          <a:solidFill>
                            <a:schemeClr val="tx1"/>
                          </a:solidFill>
                          <a:latin typeface="Times New Roman"/>
                          <a:ea typeface="Times New Roman"/>
                          <a:cs typeface="Times New Roman"/>
                        </a:rPr>
                        <a:t>IV</a:t>
                      </a:r>
                      <a:endParaRPr lang="ru-RU" sz="800">
                        <a:solidFill>
                          <a:schemeClr val="tx1"/>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rowSpan="2">
                  <a:txBody>
                    <a:bodyPr/>
                    <a:lstStyle/>
                    <a:p>
                      <a:pPr algn="ctr">
                        <a:spcAft>
                          <a:spcPts val="0"/>
                        </a:spcAft>
                      </a:pPr>
                      <a:r>
                        <a:rPr lang="en-US" sz="800">
                          <a:solidFill>
                            <a:schemeClr val="tx1"/>
                          </a:solidFill>
                          <a:latin typeface="Times New Roman"/>
                          <a:ea typeface="Times New Roman"/>
                          <a:cs typeface="Times New Roman"/>
                        </a:rPr>
                        <a:t>V</a:t>
                      </a:r>
                      <a:endParaRPr lang="ru-RU" sz="800">
                        <a:solidFill>
                          <a:schemeClr val="tx1"/>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08844">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vMerge="1">
                  <a:txBody>
                    <a:bodyPr/>
                    <a:lstStyle/>
                    <a:p>
                      <a:endParaRPr lang="ru-RU"/>
                    </a:p>
                  </a:txBody>
                  <a:tcPr/>
                </a:tc>
                <a:tc>
                  <a:txBody>
                    <a:bodyPr/>
                    <a:lstStyle/>
                    <a:p>
                      <a:pPr algn="ctr">
                        <a:spcAft>
                          <a:spcPts val="0"/>
                        </a:spcAft>
                      </a:pPr>
                      <a:r>
                        <a:rPr lang="en-US" sz="800">
                          <a:solidFill>
                            <a:schemeClr val="tx1"/>
                          </a:solidFill>
                          <a:latin typeface="Times New Roman"/>
                          <a:ea typeface="Times New Roman"/>
                          <a:cs typeface="Times New Roman"/>
                        </a:rPr>
                        <a:t>III</a:t>
                      </a:r>
                      <a:r>
                        <a:rPr lang="ru-RU" sz="800">
                          <a:solidFill>
                            <a:schemeClr val="tx1"/>
                          </a:solidFill>
                          <a:latin typeface="Times New Roman"/>
                          <a:ea typeface="Times New Roman"/>
                          <a:cs typeface="Times New Roman"/>
                        </a:rPr>
                        <a:t>а</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en-US" sz="800">
                          <a:solidFill>
                            <a:schemeClr val="tx1"/>
                          </a:solidFill>
                          <a:latin typeface="Times New Roman"/>
                          <a:ea typeface="Times New Roman"/>
                          <a:cs typeface="Times New Roman"/>
                        </a:rPr>
                        <a:t>III</a:t>
                      </a:r>
                      <a:r>
                        <a:rPr lang="ru-RU" sz="800">
                          <a:solidFill>
                            <a:schemeClr val="tx1"/>
                          </a:solidFill>
                          <a:latin typeface="Times New Roman"/>
                          <a:ea typeface="Times New Roman"/>
                          <a:cs typeface="Times New Roman"/>
                        </a:rPr>
                        <a:t>б</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vMerge="1">
                  <a:txBody>
                    <a:bodyPr/>
                    <a:lstStyle/>
                    <a:p>
                      <a:endParaRPr lang="ru-RU"/>
                    </a:p>
                  </a:txBody>
                  <a:tcPr/>
                </a:tc>
                <a:tc vMerge="1">
                  <a:txBody>
                    <a:bodyPr/>
                    <a:lstStyle/>
                    <a:p>
                      <a:endParaRPr lang="ru-RU"/>
                    </a:p>
                  </a:txBody>
                  <a:tcPr/>
                </a:tc>
              </a:tr>
              <a:tr h="102949">
                <a:tc>
                  <a:txBody>
                    <a:bodyPr/>
                    <a:lstStyle/>
                    <a:p>
                      <a:pPr algn="ctr">
                        <a:spcAft>
                          <a:spcPts val="0"/>
                        </a:spcAft>
                      </a:pPr>
                      <a:r>
                        <a:rPr lang="ru-RU" sz="800" dirty="0">
                          <a:latin typeface="Times New Roman"/>
                          <a:ea typeface="Times New Roman"/>
                          <a:cs typeface="Times New Roman"/>
                        </a:rPr>
                        <a:t>1</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latin typeface="Times New Roman"/>
                          <a:ea typeface="Times New Roman"/>
                          <a:cs typeface="Times New Roman"/>
                        </a:rPr>
                        <a:t>2</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latin typeface="Times New Roman"/>
                          <a:ea typeface="Times New Roman"/>
                          <a:cs typeface="Times New Roman"/>
                        </a:rPr>
                        <a:t>3</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latin typeface="Times New Roman"/>
                          <a:ea typeface="Times New Roman"/>
                          <a:cs typeface="Times New Roman"/>
                        </a:rPr>
                        <a:t>4</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latin typeface="Times New Roman"/>
                          <a:ea typeface="Times New Roman"/>
                          <a:cs typeface="Times New Roman"/>
                        </a:rPr>
                        <a:t>5</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a:ea typeface="Times New Roman"/>
                          <a:cs typeface="Times New Roman"/>
                        </a:rPr>
                        <a:t>6</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a:ea typeface="Times New Roman"/>
                          <a:cs typeface="Times New Roman"/>
                        </a:rPr>
                        <a:t>7</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a:ea typeface="Times New Roman"/>
                          <a:cs typeface="Times New Roman"/>
                        </a:rPr>
                        <a:t>8</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a:ea typeface="Times New Roman"/>
                          <a:cs typeface="Times New Roman"/>
                        </a:rPr>
                        <a:t>9</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solidFill>
                            <a:schemeClr val="tx1"/>
                          </a:solidFill>
                          <a:latin typeface="Times New Roman"/>
                          <a:ea typeface="Times New Roman"/>
                          <a:cs typeface="Times New Roman"/>
                        </a:rPr>
                        <a:t>10</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a:ea typeface="Times New Roman"/>
                          <a:cs typeface="Times New Roman"/>
                        </a:rPr>
                        <a:t>11</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a:ea typeface="Times New Roman"/>
                          <a:cs typeface="Times New Roman"/>
                        </a:rPr>
                        <a:t>12</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solidFill>
                            <a:schemeClr val="tx1"/>
                          </a:solidFill>
                          <a:latin typeface="Times New Roman"/>
                          <a:ea typeface="Times New Roman"/>
                          <a:cs typeface="Times New Roman"/>
                        </a:rPr>
                        <a:t>13</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a:ea typeface="Times New Roman"/>
                          <a:cs typeface="Times New Roman"/>
                        </a:rPr>
                        <a:t>14</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41554">
                <a:tc>
                  <a:txBody>
                    <a:bodyPr/>
                    <a:lstStyle/>
                    <a:p>
                      <a:pPr>
                        <a:spcAft>
                          <a:spcPts val="0"/>
                        </a:spcAft>
                      </a:pPr>
                      <a:r>
                        <a:rPr lang="ru-RU" sz="800">
                          <a:latin typeface="Times New Roman"/>
                          <a:ea typeface="Times New Roman"/>
                          <a:cs typeface="Times New Roman"/>
                        </a:rPr>
                        <a:t>Дети в возрасте 0–14 лет включительно</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a:ea typeface="Times New Roman"/>
                          <a:cs typeface="Times New Roman"/>
                        </a:rPr>
                        <a:t>1</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41554">
                <a:tc>
                  <a:txBody>
                    <a:bodyPr/>
                    <a:lstStyle/>
                    <a:p>
                      <a:pPr>
                        <a:spcAft>
                          <a:spcPts val="0"/>
                        </a:spcAft>
                      </a:pPr>
                      <a:r>
                        <a:rPr lang="ru-RU" sz="800">
                          <a:latin typeface="Times New Roman"/>
                          <a:ea typeface="Times New Roman"/>
                          <a:cs typeface="Times New Roman"/>
                        </a:rPr>
                        <a:t>          из них дети до 1 года</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a:ea typeface="Times New Roman"/>
                          <a:cs typeface="Times New Roman"/>
                        </a:rPr>
                        <a:t>2</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55708">
                <a:tc>
                  <a:txBody>
                    <a:bodyPr/>
                    <a:lstStyle/>
                    <a:p>
                      <a:pPr>
                        <a:lnSpc>
                          <a:spcPts val="1100"/>
                        </a:lnSpc>
                        <a:spcAft>
                          <a:spcPts val="0"/>
                        </a:spcAft>
                      </a:pPr>
                      <a:r>
                        <a:rPr lang="ru-RU" sz="800">
                          <a:latin typeface="Times New Roman"/>
                          <a:ea typeface="Times New Roman"/>
                          <a:cs typeface="Times New Roman"/>
                        </a:rPr>
                        <a:t>Дети в возрасте 15–17 лет включительно </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a:ea typeface="Times New Roman"/>
                          <a:cs typeface="Times New Roman"/>
                        </a:rPr>
                        <a:t>3</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88737">
                <a:tc>
                  <a:txBody>
                    <a:bodyPr/>
                    <a:lstStyle/>
                    <a:p>
                      <a:pPr>
                        <a:lnSpc>
                          <a:spcPts val="1100"/>
                        </a:lnSpc>
                        <a:spcAft>
                          <a:spcPts val="0"/>
                        </a:spcAft>
                      </a:pPr>
                      <a:r>
                        <a:rPr lang="ru-RU" sz="800">
                          <a:latin typeface="Times New Roman"/>
                          <a:ea typeface="Times New Roman"/>
                          <a:cs typeface="Times New Roman"/>
                        </a:rPr>
                        <a:t>Из общего числа детей 15–17 лет (стр. 3) –юношей</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a:ea typeface="Times New Roman"/>
                          <a:cs typeface="Times New Roman"/>
                        </a:rPr>
                        <a:t>4</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55708">
                <a:tc>
                  <a:txBody>
                    <a:bodyPr/>
                    <a:lstStyle/>
                    <a:p>
                      <a:pPr>
                        <a:lnSpc>
                          <a:spcPts val="1100"/>
                        </a:lnSpc>
                        <a:spcAft>
                          <a:spcPts val="0"/>
                        </a:spcAft>
                      </a:pPr>
                      <a:r>
                        <a:rPr lang="ru-RU" sz="800">
                          <a:latin typeface="Times New Roman"/>
                          <a:ea typeface="Times New Roman"/>
                          <a:cs typeface="Times New Roman"/>
                        </a:rPr>
                        <a:t>Школьники (из суммы строк 1+3)</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a:ea typeface="Times New Roman"/>
                          <a:cs typeface="Times New Roman"/>
                        </a:rPr>
                        <a:t>5</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11418">
                <a:tc>
                  <a:txBody>
                    <a:bodyPr/>
                    <a:lstStyle/>
                    <a:p>
                      <a:pPr>
                        <a:lnSpc>
                          <a:spcPts val="1100"/>
                        </a:lnSpc>
                        <a:spcAft>
                          <a:spcPts val="0"/>
                        </a:spcAft>
                      </a:pPr>
                      <a:r>
                        <a:rPr lang="ru-RU" sz="800" dirty="0">
                          <a:latin typeface="Times New Roman"/>
                          <a:ea typeface="Times New Roman"/>
                          <a:cs typeface="Times New Roman"/>
                        </a:rPr>
                        <a:t>Из общего числа детей (из суммы строк 1+3) дети сироты в стационарных учреждениях</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latin typeface="Times New Roman"/>
                          <a:ea typeface="Times New Roman"/>
                          <a:cs typeface="Times New Roman"/>
                        </a:rPr>
                        <a:t>6</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55708">
                <a:tc>
                  <a:txBody>
                    <a:bodyPr/>
                    <a:lstStyle/>
                    <a:p>
                      <a:pPr>
                        <a:lnSpc>
                          <a:spcPts val="1100"/>
                        </a:lnSpc>
                        <a:spcAft>
                          <a:spcPts val="0"/>
                        </a:spcAft>
                      </a:pPr>
                      <a:r>
                        <a:rPr lang="ru-RU" sz="800">
                          <a:latin typeface="Times New Roman"/>
                          <a:ea typeface="Times New Roman"/>
                          <a:cs typeface="Times New Roman"/>
                        </a:rPr>
                        <a:t>Дети находящиеся под опекой в семьях</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latin typeface="Times New Roman"/>
                          <a:ea typeface="Times New Roman"/>
                          <a:cs typeface="Times New Roman"/>
                        </a:rPr>
                        <a:t>7</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11418">
                <a:tc>
                  <a:txBody>
                    <a:bodyPr/>
                    <a:lstStyle/>
                    <a:p>
                      <a:pPr>
                        <a:lnSpc>
                          <a:spcPts val="1100"/>
                        </a:lnSpc>
                        <a:spcAft>
                          <a:spcPts val="0"/>
                        </a:spcAft>
                      </a:pPr>
                      <a:r>
                        <a:rPr lang="ru-RU" sz="800">
                          <a:latin typeface="Times New Roman"/>
                          <a:ea typeface="Times New Roman"/>
                          <a:cs typeface="Times New Roman"/>
                        </a:rPr>
                        <a:t>Контингенты взрослого населения (18 лет</a:t>
                      </a:r>
                      <a:br>
                        <a:rPr lang="ru-RU" sz="800">
                          <a:latin typeface="Times New Roman"/>
                          <a:ea typeface="Times New Roman"/>
                          <a:cs typeface="Times New Roman"/>
                        </a:rPr>
                      </a:br>
                      <a:r>
                        <a:rPr lang="ru-RU" sz="800">
                          <a:latin typeface="Times New Roman"/>
                          <a:ea typeface="Times New Roman"/>
                          <a:cs typeface="Times New Roman"/>
                        </a:rPr>
                        <a:t>и старше), всего</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latin typeface="Times New Roman"/>
                          <a:ea typeface="Times New Roman"/>
                          <a:cs typeface="Times New Roman"/>
                        </a:rPr>
                        <a:t>8</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55708">
                <a:tc>
                  <a:txBody>
                    <a:bodyPr/>
                    <a:lstStyle/>
                    <a:p>
                      <a:pPr>
                        <a:lnSpc>
                          <a:spcPts val="1100"/>
                        </a:lnSpc>
                        <a:spcAft>
                          <a:spcPts val="0"/>
                        </a:spcAft>
                      </a:pPr>
                      <a:r>
                        <a:rPr lang="ru-RU" sz="800" dirty="0">
                          <a:solidFill>
                            <a:srgbClr val="C00000"/>
                          </a:solidFill>
                          <a:latin typeface="Times New Roman"/>
                          <a:ea typeface="Times New Roman"/>
                          <a:cs typeface="Times New Roman"/>
                        </a:rPr>
                        <a:t>    из них     старше трудоспособного возраста</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a:solidFill>
                            <a:srgbClr val="C00000"/>
                          </a:solidFill>
                          <a:latin typeface="Times New Roman"/>
                          <a:ea typeface="Times New Roman"/>
                          <a:cs typeface="Times New Roman"/>
                        </a:rPr>
                        <a:t>8.1</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err="1">
                          <a:solidFill>
                            <a:srgbClr val="C00000"/>
                          </a:solidFill>
                          <a:latin typeface="Times New Roman"/>
                          <a:ea typeface="Times New Roman"/>
                          <a:cs typeface="Times New Roman"/>
                        </a:rPr>
                        <a:t>х</a:t>
                      </a: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54797">
                <a:tc>
                  <a:txBody>
                    <a:bodyPr/>
                    <a:lstStyle/>
                    <a:p>
                      <a:pPr>
                        <a:lnSpc>
                          <a:spcPts val="900"/>
                        </a:lnSpc>
                        <a:spcAft>
                          <a:spcPts val="0"/>
                        </a:spcAft>
                      </a:pPr>
                      <a:r>
                        <a:rPr lang="ru-RU" sz="800">
                          <a:latin typeface="Times New Roman"/>
                          <a:ea typeface="Times New Roman"/>
                          <a:cs typeface="Times New Roman"/>
                        </a:rPr>
                        <a:t>    диспансеризация и профилактический    осмотр   </a:t>
                      </a:r>
                    </a:p>
                    <a:p>
                      <a:pPr>
                        <a:lnSpc>
                          <a:spcPts val="900"/>
                        </a:lnSpc>
                        <a:spcAft>
                          <a:spcPts val="0"/>
                        </a:spcAft>
                      </a:pPr>
                      <a:r>
                        <a:rPr lang="ru-RU" sz="800">
                          <a:latin typeface="Times New Roman"/>
                          <a:ea typeface="Times New Roman"/>
                          <a:cs typeface="Times New Roman"/>
                        </a:rPr>
                        <a:t>    определенных групп взрослого населения</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r>
                        <a:rPr lang="ru-RU" sz="800">
                          <a:latin typeface="Times New Roman"/>
                          <a:ea typeface="Times New Roman"/>
                          <a:cs typeface="Times New Roman"/>
                        </a:rPr>
                        <a:t>8.2</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dirty="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900"/>
                        </a:lnSpc>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55708">
                <a:tc>
                  <a:txBody>
                    <a:bodyPr/>
                    <a:lstStyle/>
                    <a:p>
                      <a:pPr>
                        <a:lnSpc>
                          <a:spcPts val="1100"/>
                        </a:lnSpc>
                        <a:spcAft>
                          <a:spcPts val="0"/>
                        </a:spcAft>
                      </a:pPr>
                      <a:r>
                        <a:rPr lang="ru-RU" sz="800" dirty="0">
                          <a:solidFill>
                            <a:srgbClr val="C00000"/>
                          </a:solidFill>
                          <a:latin typeface="Times New Roman"/>
                          <a:ea typeface="Times New Roman"/>
                          <a:cs typeface="Times New Roman"/>
                        </a:rPr>
                        <a:t>                из них старше трудоспособного возраста</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a:solidFill>
                            <a:srgbClr val="C00000"/>
                          </a:solidFill>
                          <a:latin typeface="Times New Roman"/>
                          <a:ea typeface="Times New Roman"/>
                          <a:cs typeface="Times New Roman"/>
                        </a:rPr>
                        <a:t>8.2.1</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dirty="0">
                        <a:solidFill>
                          <a:srgbClr val="C00000"/>
                        </a:solidFill>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a:latin typeface="Times New Roman"/>
                          <a:ea typeface="Times New Roman"/>
                          <a:cs typeface="Times New Roman"/>
                        </a:rPr>
                        <a:t>х</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24660">
                <a:tc>
                  <a:txBody>
                    <a:bodyPr/>
                    <a:lstStyle/>
                    <a:p>
                      <a:pPr marL="90170">
                        <a:lnSpc>
                          <a:spcPts val="1000"/>
                        </a:lnSpc>
                        <a:spcAft>
                          <a:spcPts val="0"/>
                        </a:spcAft>
                      </a:pPr>
                      <a:r>
                        <a:rPr lang="ru-RU" sz="800" dirty="0">
                          <a:latin typeface="Times New Roman"/>
                          <a:ea typeface="Times New Roman"/>
                          <a:cs typeface="Times New Roman"/>
                        </a:rPr>
                        <a:t>             углубленная диспансеризация граждан,    </a:t>
                      </a:r>
                    </a:p>
                    <a:p>
                      <a:pPr marL="90170">
                        <a:lnSpc>
                          <a:spcPts val="1000"/>
                        </a:lnSpc>
                        <a:spcAft>
                          <a:spcPts val="0"/>
                        </a:spcAft>
                      </a:pPr>
                      <a:r>
                        <a:rPr lang="ru-RU" sz="800" dirty="0">
                          <a:latin typeface="Times New Roman"/>
                          <a:ea typeface="Times New Roman"/>
                          <a:cs typeface="Times New Roman"/>
                        </a:rPr>
                        <a:t>             переболевших новой </a:t>
                      </a:r>
                      <a:r>
                        <a:rPr lang="ru-RU" sz="800" dirty="0" err="1">
                          <a:latin typeface="Times New Roman"/>
                          <a:ea typeface="Times New Roman"/>
                          <a:cs typeface="Times New Roman"/>
                        </a:rPr>
                        <a:t>короновирусной</a:t>
                      </a:r>
                      <a:r>
                        <a:rPr lang="ru-RU" sz="800" dirty="0">
                          <a:latin typeface="Times New Roman"/>
                          <a:ea typeface="Times New Roman"/>
                          <a:cs typeface="Times New Roman"/>
                        </a:rPr>
                        <a:t>      </a:t>
                      </a:r>
                    </a:p>
                    <a:p>
                      <a:pPr marL="90170">
                        <a:lnSpc>
                          <a:spcPts val="1000"/>
                        </a:lnSpc>
                        <a:spcAft>
                          <a:spcPts val="0"/>
                        </a:spcAft>
                      </a:pPr>
                      <a:r>
                        <a:rPr lang="ru-RU" sz="800" dirty="0">
                          <a:latin typeface="Times New Roman"/>
                          <a:ea typeface="Times New Roman"/>
                          <a:cs typeface="Times New Roman"/>
                        </a:rPr>
                        <a:t>             инфекцией </a:t>
                      </a:r>
                      <a:r>
                        <a:rPr lang="en-US" sz="800" dirty="0">
                          <a:latin typeface="Times New Roman"/>
                          <a:ea typeface="Times New Roman"/>
                          <a:cs typeface="Times New Roman"/>
                        </a:rPr>
                        <a:t>COVID</a:t>
                      </a:r>
                      <a:r>
                        <a:rPr lang="ru-RU" sz="800" dirty="0">
                          <a:latin typeface="Times New Roman"/>
                          <a:ea typeface="Times New Roman"/>
                          <a:cs typeface="Times New Roman"/>
                        </a:rPr>
                        <a:t>-19</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a:ea typeface="Times New Roman"/>
                          <a:cs typeface="Times New Roman"/>
                        </a:rPr>
                        <a:t>8</a:t>
                      </a:r>
                      <a:r>
                        <a:rPr lang="en-US" sz="800">
                          <a:latin typeface="Times New Roman"/>
                          <a:ea typeface="Times New Roman"/>
                          <a:cs typeface="Times New Roman"/>
                        </a:rPr>
                        <a:t>.2.2</a:t>
                      </a: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a:ea typeface="Times New Roman"/>
                          <a:cs typeface="Times New Roman"/>
                        </a:rPr>
                        <a:t>х</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dirty="0" err="1">
                          <a:latin typeface="Times New Roman"/>
                          <a:ea typeface="Times New Roman"/>
                          <a:cs typeface="Times New Roman"/>
                        </a:rPr>
                        <a:t>х</a:t>
                      </a: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55708">
                <a:tc>
                  <a:txBody>
                    <a:bodyPr/>
                    <a:lstStyle/>
                    <a:p>
                      <a:pPr>
                        <a:lnSpc>
                          <a:spcPts val="1100"/>
                        </a:lnSpc>
                        <a:spcAft>
                          <a:spcPts val="0"/>
                        </a:spcAft>
                      </a:pPr>
                      <a:r>
                        <a:rPr lang="ru-RU" sz="800" dirty="0">
                          <a:latin typeface="Times New Roman"/>
                          <a:ea typeface="Times New Roman"/>
                          <a:cs typeface="Times New Roman"/>
                        </a:rPr>
                        <a:t>Всего (сумма строк 1, 3, 8)</a:t>
                      </a: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a:ea typeface="Times New Roman"/>
                          <a:cs typeface="Times New Roman"/>
                        </a:rPr>
                        <a:t>9</a:t>
                      </a: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endParaRPr lang="ru-RU" sz="800" dirty="0">
                        <a:latin typeface="Times New Roman"/>
                        <a:ea typeface="Times New Roman"/>
                        <a:cs typeface="Times New Roman"/>
                      </a:endParaRPr>
                    </a:p>
                  </a:txBody>
                  <a:tcPr marL="41564" marR="41564"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309249" name="Rectangle 1"/>
          <p:cNvSpPr>
            <a:spLocks noChangeArrowheads="1"/>
          </p:cNvSpPr>
          <p:nvPr/>
        </p:nvSpPr>
        <p:spPr bwMode="auto">
          <a:xfrm>
            <a:off x="0" y="105489"/>
            <a:ext cx="13111282" cy="246221"/>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ru-RU" sz="1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ru-RU"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696"/>
                                        </p:tgtEl>
                                        <p:attrNameLst>
                                          <p:attrName>style.visibility</p:attrName>
                                        </p:attrNameLst>
                                      </p:cBhvr>
                                      <p:to>
                                        <p:strVal val="visible"/>
                                      </p:to>
                                    </p:set>
                                    <p:anim calcmode="lin" valueType="num">
                                      <p:cBhvr additive="base">
                                        <p:cTn id="7" dur="1000"/>
                                        <p:tgtEl>
                                          <p:spTgt spid="69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695"/>
        <p:cNvGrpSpPr/>
        <p:nvPr/>
      </p:nvGrpSpPr>
      <p:grpSpPr>
        <a:xfrm>
          <a:off x="0" y="0"/>
          <a:ext cx="0" cy="0"/>
          <a:chOff x="0" y="0"/>
          <a:chExt cx="0" cy="0"/>
        </a:xfrm>
      </p:grpSpPr>
      <p:sp>
        <p:nvSpPr>
          <p:cNvPr id="696" name="Google Shape;696;p80"/>
          <p:cNvSpPr txBox="1">
            <a:spLocks noGrp="1"/>
          </p:cNvSpPr>
          <p:nvPr>
            <p:ph type="title"/>
          </p:nvPr>
        </p:nvSpPr>
        <p:spPr>
          <a:xfrm>
            <a:off x="713225" y="445025"/>
            <a:ext cx="7717500" cy="572700"/>
          </a:xfrm>
          <a:prstGeom prst="rect">
            <a:avLst/>
          </a:prstGeom>
        </p:spPr>
        <p:txBody>
          <a:bodyPr spcFirstLastPara="1" wrap="square" lIns="91425" tIns="91425" rIns="91425" bIns="91425" anchor="t" anchorCtr="0">
            <a:noAutofit/>
          </a:bodyPr>
          <a:lstStyle/>
          <a:p>
            <a:pPr lvl="0"/>
            <a:r>
              <a:rPr lang="ru-RU" sz="1400" dirty="0" smtClean="0"/>
              <a:t>Приложение к распоряжению Министерства здравоохранения Забайкальского края</a:t>
            </a:r>
            <a:br>
              <a:rPr lang="ru-RU" sz="1400" dirty="0" smtClean="0"/>
            </a:br>
            <a:r>
              <a:rPr lang="ru-RU" sz="1400" dirty="0" smtClean="0"/>
              <a:t>от 13.02.2025 года № 186/</a:t>
            </a:r>
            <a:r>
              <a:rPr lang="ru-RU" sz="1400" dirty="0" err="1" smtClean="0"/>
              <a:t>р</a:t>
            </a:r>
            <a:r>
              <a:rPr lang="ru-RU" sz="1400" dirty="0" smtClean="0"/>
              <a:t> таблица 1___ </a:t>
            </a:r>
            <a:br>
              <a:rPr lang="ru-RU" sz="1400" dirty="0" smtClean="0"/>
            </a:br>
            <a:r>
              <a:rPr lang="ru-RU" sz="1400" dirty="0" smtClean="0"/>
              <a:t>Отчет о проведенных мероприятиях</a:t>
            </a:r>
            <a:br>
              <a:rPr lang="ru-RU" sz="1400" dirty="0" smtClean="0"/>
            </a:br>
            <a:r>
              <a:rPr lang="ru-RU" sz="1400" dirty="0" smtClean="0"/>
              <a:t> </a:t>
            </a:r>
          </a:p>
        </p:txBody>
      </p:sp>
      <p:sp>
        <p:nvSpPr>
          <p:cNvPr id="307201" name="Rectangle 1"/>
          <p:cNvSpPr>
            <a:spLocks noChangeArrowheads="1"/>
          </p:cNvSpPr>
          <p:nvPr/>
        </p:nvSpPr>
        <p:spPr bwMode="auto">
          <a:xfrm>
            <a:off x="0" y="90100"/>
            <a:ext cx="1107996" cy="276999"/>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782638" algn="l"/>
              </a:tabLst>
            </a:pPr>
            <a:r>
              <a:rPr kumimoji="0" lang="ru-RU" sz="1200" b="1"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ru-RU" sz="1800" b="0" i="0" u="none" strike="noStrike" cap="none" normalizeH="0" baseline="0" dirty="0" smtClean="0">
              <a:ln>
                <a:noFill/>
              </a:ln>
              <a:solidFill>
                <a:schemeClr val="tx1"/>
              </a:solidFill>
              <a:effectLst/>
              <a:latin typeface="Arial" pitchFamily="34" charset="0"/>
              <a:cs typeface="Arial" pitchFamily="34" charset="0"/>
            </a:endParaRPr>
          </a:p>
        </p:txBody>
      </p:sp>
      <p:graphicFrame>
        <p:nvGraphicFramePr>
          <p:cNvPr id="6" name="Таблица 5"/>
          <p:cNvGraphicFramePr>
            <a:graphicFrameLocks noGrp="1"/>
          </p:cNvGraphicFramePr>
          <p:nvPr/>
        </p:nvGraphicFramePr>
        <p:xfrm>
          <a:off x="2357422" y="7858162"/>
          <a:ext cx="214314" cy="428628"/>
        </p:xfrm>
        <a:graphic>
          <a:graphicData uri="http://schemas.openxmlformats.org/drawingml/2006/table">
            <a:tbl>
              <a:tblPr/>
              <a:tblGrid>
                <a:gridCol w="214314"/>
              </a:tblGrid>
              <a:tr h="428628">
                <a:tc>
                  <a:txBody>
                    <a:bodyPr/>
                    <a:lstStyle/>
                    <a:p>
                      <a:pPr>
                        <a:spcAft>
                          <a:spcPts val="0"/>
                        </a:spcAft>
                      </a:pPr>
                      <a:r>
                        <a:rPr lang="ru-RU" sz="900" dirty="0">
                          <a:latin typeface="Times New Roman"/>
                          <a:ea typeface="Times New Roman"/>
                        </a:rPr>
                        <a:t> </a:t>
                      </a:r>
                    </a:p>
                  </a:txBody>
                  <a:tcPr marL="0" marR="0" marT="0" marB="0" anchor="ctr">
                    <a:lnL w="12700" cap="flat" cmpd="sng" algn="ctr">
                      <a:solidFill>
                        <a:srgbClr val="000000"/>
                      </a:solidFill>
                      <a:prstDash val="solid"/>
                      <a:round/>
                      <a:headEnd type="none" w="med" len="med"/>
                      <a:tailEnd type="none" w="med" len="med"/>
                    </a:lnL>
                    <a:lnR>
                      <a:noFill/>
                    </a:lnR>
                    <a:lnT>
                      <a:noFill/>
                    </a:lnT>
                    <a:lnB>
                      <a:noFill/>
                    </a:lnB>
                  </a:tcPr>
                </a:tc>
              </a:tr>
            </a:tbl>
          </a:graphicData>
        </a:graphic>
      </p:graphicFrame>
      <p:graphicFrame>
        <p:nvGraphicFramePr>
          <p:cNvPr id="7" name="Таблица 6"/>
          <p:cNvGraphicFramePr>
            <a:graphicFrameLocks noGrp="1"/>
          </p:cNvGraphicFramePr>
          <p:nvPr/>
        </p:nvGraphicFramePr>
        <p:xfrm>
          <a:off x="571472" y="1285866"/>
          <a:ext cx="7858178" cy="3396568"/>
        </p:xfrm>
        <a:graphic>
          <a:graphicData uri="http://schemas.openxmlformats.org/drawingml/2006/table">
            <a:tbl>
              <a:tblPr/>
              <a:tblGrid>
                <a:gridCol w="1161856"/>
                <a:gridCol w="644499"/>
                <a:gridCol w="644499"/>
                <a:gridCol w="644986"/>
                <a:gridCol w="644986"/>
                <a:gridCol w="644499"/>
                <a:gridCol w="769191"/>
                <a:gridCol w="769191"/>
                <a:gridCol w="644499"/>
                <a:gridCol w="644986"/>
                <a:gridCol w="644986"/>
              </a:tblGrid>
              <a:tr h="104728">
                <a:tc rowSpan="2">
                  <a:txBody>
                    <a:bodyPr/>
                    <a:lstStyle/>
                    <a:p>
                      <a:pPr algn="ctr">
                        <a:spcAft>
                          <a:spcPts val="0"/>
                        </a:spcAft>
                        <a:tabLst>
                          <a:tab pos="5888990" algn="l"/>
                        </a:tabLst>
                      </a:pPr>
                      <a:endParaRPr lang="ru-RU" sz="1000" dirty="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10">
                  <a:txBody>
                    <a:bodyPr/>
                    <a:lstStyle/>
                    <a:p>
                      <a:pPr algn="ctr">
                        <a:spcAft>
                          <a:spcPts val="0"/>
                        </a:spcAft>
                        <a:tabLst>
                          <a:tab pos="5888990" algn="l"/>
                        </a:tabLst>
                      </a:pPr>
                      <a:r>
                        <a:rPr lang="ru-RU" sz="600" dirty="0">
                          <a:latin typeface="Times New Roman"/>
                          <a:ea typeface="Times New Roman"/>
                        </a:rPr>
                        <a:t>Контингенты, подлежащие медицинским осмотрам</a:t>
                      </a:r>
                      <a:endParaRPr lang="ru-RU" sz="900" dirty="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tc hMerge="1">
                  <a:txBody>
                    <a:bodyPr/>
                    <a:lstStyle/>
                    <a:p>
                      <a:endParaRPr lang="ru-RU"/>
                    </a:p>
                  </a:txBody>
                  <a:tcPr/>
                </a:tc>
              </a:tr>
              <a:tr h="1256734">
                <a:tc vMerge="1">
                  <a:txBody>
                    <a:bodyPr/>
                    <a:lstStyle/>
                    <a:p>
                      <a:endParaRPr lang="ru-RU"/>
                    </a:p>
                  </a:txBody>
                  <a:tcPr/>
                </a:tc>
                <a:tc>
                  <a:txBody>
                    <a:bodyPr/>
                    <a:lstStyle/>
                    <a:p>
                      <a:pPr algn="ctr">
                        <a:spcAft>
                          <a:spcPts val="0"/>
                        </a:spcAft>
                        <a:tabLst>
                          <a:tab pos="5888990" algn="l"/>
                        </a:tabLst>
                      </a:pPr>
                      <a:r>
                        <a:rPr lang="ru-RU" sz="900" dirty="0">
                          <a:latin typeface="Times New Roman"/>
                          <a:ea typeface="Times New Roman"/>
                        </a:rPr>
                        <a:t>ИВОВ</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900" dirty="0">
                          <a:latin typeface="Times New Roman"/>
                          <a:ea typeface="Times New Roman"/>
                        </a:rPr>
                        <a:t>УВОВ</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900" dirty="0">
                          <a:latin typeface="Times New Roman"/>
                          <a:ea typeface="Times New Roman"/>
                        </a:rPr>
                        <a:t>Супруги погибших (умерших) инвалидов и участников ВОВ</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900" dirty="0">
                          <a:latin typeface="Times New Roman"/>
                          <a:ea typeface="Times New Roman"/>
                        </a:rPr>
                        <a:t>Лица, награжденные знаком «Жителю блокадного Ленинграда</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900" dirty="0">
                          <a:latin typeface="Times New Roman"/>
                          <a:ea typeface="Times New Roman"/>
                        </a:rPr>
                        <a:t>Узники концлагерей и других мест принудительного содержания, созданных фашистами</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900" dirty="0">
                          <a:latin typeface="Times New Roman"/>
                          <a:ea typeface="Times New Roman"/>
                        </a:rPr>
                        <a:t>Труженики тыла</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900" dirty="0">
                          <a:latin typeface="Times New Roman"/>
                          <a:ea typeface="Times New Roman"/>
                        </a:rPr>
                        <a:t>Граждане, родившиеся в довоенный период и в годы Великой Отечественной войны, постоянно проживающие на территории Забайкальского края</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900" dirty="0">
                          <a:latin typeface="Times New Roman"/>
                          <a:ea typeface="Times New Roman"/>
                        </a:rPr>
                        <a:t>Участники боевых действий, кроме инвалидов боевых действий</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900" dirty="0">
                          <a:latin typeface="Times New Roman"/>
                          <a:ea typeface="Times New Roman"/>
                        </a:rPr>
                        <a:t>Инвалиды боевых действий</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900" dirty="0">
                          <a:latin typeface="Times New Roman"/>
                          <a:ea typeface="Times New Roman"/>
                        </a:rPr>
                        <a:t>Ветераны военной службы</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209456">
                <a:tc>
                  <a:txBody>
                    <a:bodyPr/>
                    <a:lstStyle/>
                    <a:p>
                      <a:pPr algn="just">
                        <a:spcAft>
                          <a:spcPts val="0"/>
                        </a:spcAft>
                        <a:tabLst>
                          <a:tab pos="5888990" algn="l"/>
                        </a:tabLst>
                      </a:pPr>
                      <a:r>
                        <a:rPr lang="ru-RU" sz="900" dirty="0">
                          <a:latin typeface="Times New Roman"/>
                          <a:ea typeface="Times New Roman"/>
                        </a:rPr>
                        <a:t>Состоит на «Д» учете на 01.01.2025 г.</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dirty="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dirty="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33096">
                <a:tc>
                  <a:txBody>
                    <a:bodyPr/>
                    <a:lstStyle/>
                    <a:p>
                      <a:pPr algn="just">
                        <a:spcAft>
                          <a:spcPts val="0"/>
                        </a:spcAft>
                        <a:tabLst>
                          <a:tab pos="5888990" algn="l"/>
                        </a:tabLst>
                      </a:pPr>
                      <a:r>
                        <a:rPr lang="ru-RU" sz="900" dirty="0">
                          <a:latin typeface="Times New Roman"/>
                          <a:ea typeface="Times New Roman"/>
                        </a:rPr>
                        <a:t>Снято с «Д» учета в течение отчетного месяца (ежемесячно нарастающим итогом) всего, в том числе</a:t>
                      </a:r>
                    </a:p>
                    <a:p>
                      <a:pPr algn="just">
                        <a:spcAft>
                          <a:spcPts val="0"/>
                        </a:spcAft>
                        <a:tabLst>
                          <a:tab pos="5888990" algn="l"/>
                        </a:tabLst>
                      </a:pPr>
                      <a:r>
                        <a:rPr lang="ru-RU" sz="900" dirty="0">
                          <a:latin typeface="Times New Roman"/>
                          <a:ea typeface="Times New Roman"/>
                        </a:rPr>
                        <a:t>-в связи со смертью</a:t>
                      </a:r>
                    </a:p>
                    <a:p>
                      <a:pPr algn="just">
                        <a:spcAft>
                          <a:spcPts val="0"/>
                        </a:spcAft>
                        <a:tabLst>
                          <a:tab pos="5888990" algn="l"/>
                        </a:tabLst>
                      </a:pPr>
                      <a:r>
                        <a:rPr lang="ru-RU" sz="900" dirty="0">
                          <a:latin typeface="Times New Roman"/>
                          <a:ea typeface="Times New Roman"/>
                        </a:rPr>
                        <a:t>-по другим причинам</a:t>
                      </a: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dirty="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1000" dirty="0">
                        <a:latin typeface="Times New Roman"/>
                        <a:ea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696"/>
                                        </p:tgtEl>
                                        <p:attrNameLst>
                                          <p:attrName>style.visibility</p:attrName>
                                        </p:attrNameLst>
                                      </p:cBhvr>
                                      <p:to>
                                        <p:strVal val="visible"/>
                                      </p:to>
                                    </p:set>
                                    <p:anim calcmode="lin" valueType="num">
                                      <p:cBhvr additive="base">
                                        <p:cTn id="7" dur="1000"/>
                                        <p:tgtEl>
                                          <p:spTgt spid="69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695"/>
        <p:cNvGrpSpPr/>
        <p:nvPr/>
      </p:nvGrpSpPr>
      <p:grpSpPr>
        <a:xfrm>
          <a:off x="0" y="0"/>
          <a:ext cx="0" cy="0"/>
          <a:chOff x="0" y="0"/>
          <a:chExt cx="0" cy="0"/>
        </a:xfrm>
      </p:grpSpPr>
      <p:sp>
        <p:nvSpPr>
          <p:cNvPr id="696" name="Google Shape;696;p80"/>
          <p:cNvSpPr txBox="1">
            <a:spLocks noGrp="1"/>
          </p:cNvSpPr>
          <p:nvPr>
            <p:ph type="title"/>
          </p:nvPr>
        </p:nvSpPr>
        <p:spPr>
          <a:xfrm>
            <a:off x="713225" y="445025"/>
            <a:ext cx="7717500" cy="572700"/>
          </a:xfrm>
          <a:prstGeom prst="rect">
            <a:avLst/>
          </a:prstGeom>
        </p:spPr>
        <p:txBody>
          <a:bodyPr spcFirstLastPara="1" wrap="square" lIns="91425" tIns="91425" rIns="91425" bIns="91425" anchor="t" anchorCtr="0">
            <a:noAutofit/>
          </a:bodyPr>
          <a:lstStyle/>
          <a:p>
            <a:pPr lvl="0"/>
            <a:r>
              <a:rPr lang="ru-RU" sz="1400" dirty="0" smtClean="0"/>
              <a:t>Приложение к распоряжению Министерства здравоохранения Забайкальского края</a:t>
            </a:r>
            <a:br>
              <a:rPr lang="ru-RU" sz="1400" dirty="0" smtClean="0"/>
            </a:br>
            <a:r>
              <a:rPr lang="ru-RU" sz="1400" dirty="0" smtClean="0"/>
              <a:t>от 13.02.2025 года № 186/</a:t>
            </a:r>
            <a:r>
              <a:rPr lang="ru-RU" sz="1400" dirty="0" err="1" smtClean="0"/>
              <a:t>р</a:t>
            </a:r>
            <a:r>
              <a:rPr lang="ru-RU" sz="1400" dirty="0" smtClean="0"/>
              <a:t> таблица 2___ </a:t>
            </a:r>
            <a:br>
              <a:rPr lang="ru-RU" sz="1400" dirty="0" smtClean="0"/>
            </a:br>
            <a:r>
              <a:rPr lang="ru-RU" sz="1400" dirty="0" smtClean="0"/>
              <a:t>Отчет о проведенных мероприятиях</a:t>
            </a:r>
            <a:br>
              <a:rPr lang="ru-RU" sz="1400" dirty="0" smtClean="0"/>
            </a:br>
            <a:r>
              <a:rPr lang="ru-RU" sz="1400" dirty="0" smtClean="0"/>
              <a:t> </a:t>
            </a:r>
          </a:p>
        </p:txBody>
      </p:sp>
      <p:sp>
        <p:nvSpPr>
          <p:cNvPr id="307201" name="Rectangle 1"/>
          <p:cNvSpPr>
            <a:spLocks noChangeArrowheads="1"/>
          </p:cNvSpPr>
          <p:nvPr/>
        </p:nvSpPr>
        <p:spPr bwMode="auto">
          <a:xfrm>
            <a:off x="0" y="90100"/>
            <a:ext cx="1107996" cy="276999"/>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782638" algn="l"/>
              </a:tabLst>
            </a:pPr>
            <a:r>
              <a:rPr kumimoji="0" lang="ru-RU" sz="1200" b="1"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ru-RU" sz="1800" b="0" i="0" u="none" strike="noStrike" cap="none" normalizeH="0" baseline="0" dirty="0" smtClean="0">
              <a:ln>
                <a:noFill/>
              </a:ln>
              <a:solidFill>
                <a:schemeClr val="tx1"/>
              </a:solidFill>
              <a:effectLst/>
              <a:latin typeface="Arial" pitchFamily="34" charset="0"/>
              <a:cs typeface="Arial" pitchFamily="34" charset="0"/>
            </a:endParaRPr>
          </a:p>
        </p:txBody>
      </p:sp>
      <p:graphicFrame>
        <p:nvGraphicFramePr>
          <p:cNvPr id="6" name="Таблица 5"/>
          <p:cNvGraphicFramePr>
            <a:graphicFrameLocks noGrp="1"/>
          </p:cNvGraphicFramePr>
          <p:nvPr/>
        </p:nvGraphicFramePr>
        <p:xfrm>
          <a:off x="2357422" y="7858162"/>
          <a:ext cx="214314" cy="428628"/>
        </p:xfrm>
        <a:graphic>
          <a:graphicData uri="http://schemas.openxmlformats.org/drawingml/2006/table">
            <a:tbl>
              <a:tblPr/>
              <a:tblGrid>
                <a:gridCol w="214314"/>
              </a:tblGrid>
              <a:tr h="428628">
                <a:tc>
                  <a:txBody>
                    <a:bodyPr/>
                    <a:lstStyle/>
                    <a:p>
                      <a:pPr>
                        <a:spcAft>
                          <a:spcPts val="0"/>
                        </a:spcAft>
                      </a:pPr>
                      <a:r>
                        <a:rPr lang="ru-RU" sz="900" dirty="0">
                          <a:latin typeface="Times New Roman"/>
                          <a:ea typeface="Times New Roman"/>
                        </a:rPr>
                        <a:t> </a:t>
                      </a:r>
                    </a:p>
                  </a:txBody>
                  <a:tcPr marL="0" marR="0" marT="0" marB="0" anchor="ctr">
                    <a:lnL w="12700" cap="flat" cmpd="sng" algn="ctr">
                      <a:solidFill>
                        <a:srgbClr val="000000"/>
                      </a:solidFill>
                      <a:prstDash val="solid"/>
                      <a:round/>
                      <a:headEnd type="none" w="med" len="med"/>
                      <a:tailEnd type="none" w="med" len="med"/>
                    </a:lnL>
                    <a:lnR>
                      <a:noFill/>
                    </a:lnR>
                    <a:lnT>
                      <a:noFill/>
                    </a:lnT>
                    <a:lnB>
                      <a:noFill/>
                    </a:lnB>
                  </a:tcPr>
                </a:tc>
              </a:tr>
            </a:tbl>
          </a:graphicData>
        </a:graphic>
      </p:graphicFrame>
      <p:graphicFrame>
        <p:nvGraphicFramePr>
          <p:cNvPr id="8" name="Таблица 7"/>
          <p:cNvGraphicFramePr>
            <a:graphicFrameLocks noGrp="1"/>
          </p:cNvGraphicFramePr>
          <p:nvPr/>
        </p:nvGraphicFramePr>
        <p:xfrm>
          <a:off x="785785" y="1543050"/>
          <a:ext cx="7572430" cy="2886088"/>
        </p:xfrm>
        <a:graphic>
          <a:graphicData uri="http://schemas.openxmlformats.org/drawingml/2006/table">
            <a:tbl>
              <a:tblPr/>
              <a:tblGrid>
                <a:gridCol w="3150226"/>
                <a:gridCol w="1473596"/>
                <a:gridCol w="1474304"/>
                <a:gridCol w="1474304"/>
              </a:tblGrid>
              <a:tr h="342418">
                <a:tc>
                  <a:txBody>
                    <a:bodyPr/>
                    <a:lstStyle/>
                    <a:p>
                      <a:pPr algn="ctr">
                        <a:spcAft>
                          <a:spcPts val="0"/>
                        </a:spcAft>
                        <a:tabLst>
                          <a:tab pos="5888990" algn="l"/>
                        </a:tabLst>
                      </a:pPr>
                      <a:endParaRPr lang="ru-RU" sz="1050" dirty="0">
                        <a:latin typeface="Times New Roman"/>
                        <a:ea typeface="Times New Roman"/>
                      </a:endParaRPr>
                    </a:p>
                    <a:p>
                      <a:pPr algn="ctr">
                        <a:spcAft>
                          <a:spcPts val="0"/>
                        </a:spcAft>
                        <a:tabLst>
                          <a:tab pos="5888990" algn="l"/>
                        </a:tabLst>
                      </a:pPr>
                      <a:r>
                        <a:rPr lang="ru-RU" sz="1050" dirty="0">
                          <a:latin typeface="Times New Roman"/>
                          <a:ea typeface="Times New Roman"/>
                        </a:rPr>
                        <a:t>Контингент</a:t>
                      </a:r>
                    </a:p>
                  </a:txBody>
                  <a:tcPr marL="61507" marR="615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3">
                  <a:txBody>
                    <a:bodyPr/>
                    <a:lstStyle/>
                    <a:p>
                      <a:pPr algn="ctr">
                        <a:spcAft>
                          <a:spcPts val="0"/>
                        </a:spcAft>
                        <a:tabLst>
                          <a:tab pos="5888990" algn="l"/>
                        </a:tabLst>
                      </a:pPr>
                      <a:r>
                        <a:rPr lang="ru-RU" sz="1050">
                          <a:latin typeface="Times New Roman"/>
                          <a:ea typeface="Times New Roman"/>
                        </a:rPr>
                        <a:t>Показатель</a:t>
                      </a:r>
                    </a:p>
                  </a:txBody>
                  <a:tcPr marL="61507" marR="61507"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hMerge="1">
                  <a:txBody>
                    <a:bodyPr/>
                    <a:lstStyle/>
                    <a:p>
                      <a:endParaRPr lang="ru-RU"/>
                    </a:p>
                  </a:txBody>
                  <a:tcPr/>
                </a:tc>
              </a:tr>
              <a:tr h="2396920">
                <a:tc>
                  <a:txBody>
                    <a:bodyPr/>
                    <a:lstStyle/>
                    <a:p>
                      <a:pPr algn="ctr">
                        <a:spcAft>
                          <a:spcPts val="0"/>
                        </a:spcAft>
                        <a:tabLst>
                          <a:tab pos="5888990" algn="l"/>
                        </a:tabLst>
                      </a:pPr>
                      <a:r>
                        <a:rPr lang="ru-RU" sz="1050" dirty="0">
                          <a:latin typeface="Times New Roman"/>
                          <a:ea typeface="Times New Roman"/>
                        </a:rPr>
                        <a:t>Всего, чел., из них: инвалидов ВОВ, участников ВОВ, вдов (вдовцов), умерших инвалидов и ветеранов ВОВ, лиц, награждённое знаком «Жителю блокадного Ленинграда», бывших несовершеннолетних узников концлагерей, гетто, других мест принудительного содержания, созданных фашистами и их союзниками в период Второй мировой войны, тружеников тыла, граждан, родившихся в довоенный период и в годы Великой Отечественной войны, постоянно проживающие на территории Забайкальского края</a:t>
                      </a:r>
                    </a:p>
                  </a:txBody>
                  <a:tcPr marL="61507" marR="615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1050" dirty="0">
                          <a:latin typeface="Times New Roman"/>
                          <a:ea typeface="Times New Roman"/>
                        </a:rPr>
                        <a:t>Количество проведенных активных патронажей </a:t>
                      </a:r>
                      <a:r>
                        <a:rPr lang="ru-RU" sz="1050" b="1" dirty="0">
                          <a:latin typeface="Times New Roman"/>
                          <a:ea typeface="Times New Roman"/>
                        </a:rPr>
                        <a:t>(нарастающим итогом)</a:t>
                      </a:r>
                      <a:endParaRPr lang="ru-RU" sz="1050" dirty="0">
                        <a:latin typeface="Times New Roman"/>
                        <a:ea typeface="Times New Roman"/>
                      </a:endParaRPr>
                    </a:p>
                  </a:txBody>
                  <a:tcPr marL="61507" marR="61507"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1050" dirty="0">
                          <a:latin typeface="Times New Roman"/>
                          <a:ea typeface="Times New Roman"/>
                        </a:rPr>
                        <a:t>Количество осмотров врачебным составом мобильных бригад на дому (чел.)  (</a:t>
                      </a:r>
                      <a:r>
                        <a:rPr lang="ru-RU" sz="1050" b="1" dirty="0">
                          <a:latin typeface="Times New Roman"/>
                          <a:ea typeface="Times New Roman"/>
                        </a:rPr>
                        <a:t>нарастающим итогом)</a:t>
                      </a:r>
                      <a:endParaRPr lang="ru-RU" sz="1050" dirty="0">
                        <a:latin typeface="Times New Roman"/>
                        <a:ea typeface="Times New Roman"/>
                      </a:endParaRPr>
                    </a:p>
                  </a:txBody>
                  <a:tcPr marL="61507" marR="61507"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tabLst>
                          <a:tab pos="5888990" algn="l"/>
                        </a:tabLst>
                      </a:pPr>
                      <a:r>
                        <a:rPr lang="ru-RU" sz="1050" dirty="0">
                          <a:latin typeface="Times New Roman"/>
                          <a:ea typeface="Times New Roman"/>
                        </a:rPr>
                        <a:t>Количество человек, которым осуществлена доставка лекарственных средств на дом </a:t>
                      </a:r>
                      <a:r>
                        <a:rPr lang="ru-RU" sz="1050" b="1" dirty="0">
                          <a:latin typeface="Times New Roman"/>
                          <a:ea typeface="Times New Roman"/>
                        </a:rPr>
                        <a:t>(нарастающим итогом)</a:t>
                      </a:r>
                      <a:endParaRPr lang="ru-RU" sz="1050" dirty="0">
                        <a:latin typeface="Times New Roman"/>
                        <a:ea typeface="Times New Roman"/>
                      </a:endParaRPr>
                    </a:p>
                  </a:txBody>
                  <a:tcPr marL="61507" marR="615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46750">
                <a:tc>
                  <a:txBody>
                    <a:bodyPr/>
                    <a:lstStyle/>
                    <a:p>
                      <a:pPr algn="just">
                        <a:spcAft>
                          <a:spcPts val="0"/>
                        </a:spcAft>
                        <a:tabLst>
                          <a:tab pos="5888990" algn="l"/>
                        </a:tabLst>
                      </a:pPr>
                      <a:endParaRPr lang="ru-RU" sz="900">
                        <a:latin typeface="Times New Roman"/>
                        <a:ea typeface="Times New Roman"/>
                      </a:endParaRPr>
                    </a:p>
                  </a:txBody>
                  <a:tcPr marL="61507" marR="615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900">
                        <a:latin typeface="Times New Roman"/>
                        <a:ea typeface="Times New Roman"/>
                      </a:endParaRPr>
                    </a:p>
                  </a:txBody>
                  <a:tcPr marL="61507" marR="615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900">
                        <a:latin typeface="Times New Roman"/>
                        <a:ea typeface="Times New Roman"/>
                      </a:endParaRPr>
                    </a:p>
                  </a:txBody>
                  <a:tcPr marL="61507" marR="615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tabLst>
                          <a:tab pos="5888990" algn="l"/>
                        </a:tabLst>
                      </a:pPr>
                      <a:endParaRPr lang="ru-RU" sz="900" dirty="0">
                        <a:latin typeface="Times New Roman"/>
                        <a:ea typeface="Times New Roman"/>
                      </a:endParaRPr>
                    </a:p>
                  </a:txBody>
                  <a:tcPr marL="61507" marR="615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313345" name="Rectangle 1"/>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5889625" algn="l"/>
              </a:tabLst>
            </a:pP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696"/>
                                        </p:tgtEl>
                                        <p:attrNameLst>
                                          <p:attrName>style.visibility</p:attrName>
                                        </p:attrNameLst>
                                      </p:cBhvr>
                                      <p:to>
                                        <p:strVal val="visible"/>
                                      </p:to>
                                    </p:set>
                                    <p:anim calcmode="lin" valueType="num">
                                      <p:cBhvr additive="base">
                                        <p:cTn id="7" dur="1000"/>
                                        <p:tgtEl>
                                          <p:spTgt spid="69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695"/>
        <p:cNvGrpSpPr/>
        <p:nvPr/>
      </p:nvGrpSpPr>
      <p:grpSpPr>
        <a:xfrm>
          <a:off x="0" y="0"/>
          <a:ext cx="0" cy="0"/>
          <a:chOff x="0" y="0"/>
          <a:chExt cx="0" cy="0"/>
        </a:xfrm>
      </p:grpSpPr>
      <p:sp>
        <p:nvSpPr>
          <p:cNvPr id="696" name="Google Shape;696;p80"/>
          <p:cNvSpPr txBox="1">
            <a:spLocks noGrp="1"/>
          </p:cNvSpPr>
          <p:nvPr>
            <p:ph type="title"/>
          </p:nvPr>
        </p:nvSpPr>
        <p:spPr>
          <a:xfrm>
            <a:off x="713225" y="445025"/>
            <a:ext cx="7717500" cy="572700"/>
          </a:xfrm>
          <a:prstGeom prst="rect">
            <a:avLst/>
          </a:prstGeom>
        </p:spPr>
        <p:txBody>
          <a:bodyPr spcFirstLastPara="1" wrap="square" lIns="91425" tIns="91425" rIns="91425" bIns="91425" anchor="t" anchorCtr="0">
            <a:noAutofit/>
          </a:bodyPr>
          <a:lstStyle/>
          <a:p>
            <a:pPr lvl="0"/>
            <a:r>
              <a:rPr lang="ru-RU" sz="1400" dirty="0" smtClean="0"/>
              <a:t>Приложение к распоряжению Министерства здравоохранения Забайкальского края</a:t>
            </a:r>
            <a:br>
              <a:rPr lang="ru-RU" sz="1400" dirty="0" smtClean="0"/>
            </a:br>
            <a:r>
              <a:rPr lang="ru-RU" sz="1400" dirty="0" smtClean="0"/>
              <a:t>от 13.02.2025 года № 186/</a:t>
            </a:r>
            <a:r>
              <a:rPr lang="ru-RU" sz="1400" dirty="0" err="1" smtClean="0"/>
              <a:t>р</a:t>
            </a:r>
            <a:r>
              <a:rPr lang="ru-RU" sz="1400" dirty="0" smtClean="0"/>
              <a:t> таблица 3___ </a:t>
            </a:r>
            <a:br>
              <a:rPr lang="ru-RU" sz="1400" dirty="0" smtClean="0"/>
            </a:br>
            <a:r>
              <a:rPr lang="ru-RU" sz="1400" dirty="0" smtClean="0"/>
              <a:t>Отчет о проведенных мероприятиях</a:t>
            </a:r>
            <a:br>
              <a:rPr lang="ru-RU" sz="1400" dirty="0" smtClean="0"/>
            </a:br>
            <a:r>
              <a:rPr lang="ru-RU" sz="1400" dirty="0" smtClean="0"/>
              <a:t> </a:t>
            </a:r>
          </a:p>
        </p:txBody>
      </p:sp>
      <p:sp>
        <p:nvSpPr>
          <p:cNvPr id="307201" name="Rectangle 1"/>
          <p:cNvSpPr>
            <a:spLocks noChangeArrowheads="1"/>
          </p:cNvSpPr>
          <p:nvPr/>
        </p:nvSpPr>
        <p:spPr bwMode="auto">
          <a:xfrm>
            <a:off x="0" y="90100"/>
            <a:ext cx="1107996" cy="276999"/>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782638" algn="l"/>
              </a:tabLst>
            </a:pPr>
            <a:r>
              <a:rPr kumimoji="0" lang="ru-RU" sz="1200" b="1"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ru-RU" sz="1800" b="0" i="0" u="none" strike="noStrike" cap="none" normalizeH="0" baseline="0" dirty="0" smtClean="0">
              <a:ln>
                <a:noFill/>
              </a:ln>
              <a:solidFill>
                <a:schemeClr val="tx1"/>
              </a:solidFill>
              <a:effectLst/>
              <a:latin typeface="Arial" pitchFamily="34" charset="0"/>
              <a:cs typeface="Arial" pitchFamily="34" charset="0"/>
            </a:endParaRPr>
          </a:p>
        </p:txBody>
      </p:sp>
      <p:graphicFrame>
        <p:nvGraphicFramePr>
          <p:cNvPr id="6" name="Таблица 5"/>
          <p:cNvGraphicFramePr>
            <a:graphicFrameLocks noGrp="1"/>
          </p:cNvGraphicFramePr>
          <p:nvPr/>
        </p:nvGraphicFramePr>
        <p:xfrm>
          <a:off x="2357422" y="7858162"/>
          <a:ext cx="214314" cy="428628"/>
        </p:xfrm>
        <a:graphic>
          <a:graphicData uri="http://schemas.openxmlformats.org/drawingml/2006/table">
            <a:tbl>
              <a:tblPr/>
              <a:tblGrid>
                <a:gridCol w="214314"/>
              </a:tblGrid>
              <a:tr h="428628">
                <a:tc>
                  <a:txBody>
                    <a:bodyPr/>
                    <a:lstStyle/>
                    <a:p>
                      <a:pPr>
                        <a:spcAft>
                          <a:spcPts val="0"/>
                        </a:spcAft>
                      </a:pPr>
                      <a:r>
                        <a:rPr lang="ru-RU" sz="900" dirty="0">
                          <a:latin typeface="Times New Roman"/>
                          <a:ea typeface="Times New Roman"/>
                        </a:rPr>
                        <a:t> </a:t>
                      </a:r>
                    </a:p>
                  </a:txBody>
                  <a:tcPr marL="0" marR="0" marT="0" marB="0" anchor="ctr">
                    <a:lnL w="12700" cap="flat" cmpd="sng" algn="ctr">
                      <a:solidFill>
                        <a:srgbClr val="000000"/>
                      </a:solidFill>
                      <a:prstDash val="solid"/>
                      <a:round/>
                      <a:headEnd type="none" w="med" len="med"/>
                      <a:tailEnd type="none" w="med" len="med"/>
                    </a:lnL>
                    <a:lnR>
                      <a:noFill/>
                    </a:lnR>
                    <a:lnT>
                      <a:noFill/>
                    </a:lnT>
                    <a:lnB>
                      <a:noFill/>
                    </a:lnB>
                  </a:tcPr>
                </a:tc>
              </a:tr>
            </a:tbl>
          </a:graphicData>
        </a:graphic>
      </p:graphicFrame>
      <p:graphicFrame>
        <p:nvGraphicFramePr>
          <p:cNvPr id="8" name="Таблица 7"/>
          <p:cNvGraphicFramePr>
            <a:graphicFrameLocks noGrp="1"/>
          </p:cNvGraphicFramePr>
          <p:nvPr/>
        </p:nvGraphicFramePr>
        <p:xfrm>
          <a:off x="428596" y="1285866"/>
          <a:ext cx="8215373" cy="3221088"/>
        </p:xfrm>
        <a:graphic>
          <a:graphicData uri="http://schemas.openxmlformats.org/drawingml/2006/table">
            <a:tbl>
              <a:tblPr/>
              <a:tblGrid>
                <a:gridCol w="522734"/>
                <a:gridCol w="522734"/>
                <a:gridCol w="522734"/>
                <a:gridCol w="522734"/>
                <a:gridCol w="522734"/>
                <a:gridCol w="522734"/>
                <a:gridCol w="522734"/>
                <a:gridCol w="522734"/>
                <a:gridCol w="522734"/>
                <a:gridCol w="522734"/>
                <a:gridCol w="522734"/>
                <a:gridCol w="522734"/>
                <a:gridCol w="522734"/>
                <a:gridCol w="522734"/>
                <a:gridCol w="897097"/>
              </a:tblGrid>
              <a:tr h="2178508">
                <a:tc gridSpan="2">
                  <a:txBody>
                    <a:bodyPr/>
                    <a:lstStyle/>
                    <a:p>
                      <a:pPr algn="ctr">
                        <a:lnSpc>
                          <a:spcPct val="115000"/>
                        </a:lnSpc>
                        <a:spcAft>
                          <a:spcPts val="1000"/>
                        </a:spcAft>
                        <a:tabLst>
                          <a:tab pos="1377315" algn="l"/>
                        </a:tabLst>
                      </a:pPr>
                      <a:r>
                        <a:rPr lang="ru-RU" sz="1000" dirty="0">
                          <a:latin typeface="Times New Roman"/>
                          <a:ea typeface="Calibri"/>
                          <a:cs typeface="Times New Roman"/>
                        </a:rPr>
                        <a:t>ИВОВ</a:t>
                      </a:r>
                      <a:endParaRPr lang="ru-RU" sz="1000" dirty="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gridSpan="2">
                  <a:txBody>
                    <a:bodyPr/>
                    <a:lstStyle/>
                    <a:p>
                      <a:pPr algn="ctr">
                        <a:lnSpc>
                          <a:spcPct val="115000"/>
                        </a:lnSpc>
                        <a:spcAft>
                          <a:spcPts val="1000"/>
                        </a:spcAft>
                        <a:tabLst>
                          <a:tab pos="1377315" algn="l"/>
                        </a:tabLst>
                      </a:pPr>
                      <a:r>
                        <a:rPr lang="ru-RU" sz="1000" dirty="0">
                          <a:latin typeface="Times New Roman"/>
                          <a:ea typeface="Calibri"/>
                          <a:cs typeface="Times New Roman"/>
                        </a:rPr>
                        <a:t>УВОВ</a:t>
                      </a:r>
                      <a:endParaRPr lang="ru-RU" sz="1000" dirty="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gridSpan="2">
                  <a:txBody>
                    <a:bodyPr/>
                    <a:lstStyle/>
                    <a:p>
                      <a:pPr algn="ctr">
                        <a:lnSpc>
                          <a:spcPct val="115000"/>
                        </a:lnSpc>
                        <a:spcAft>
                          <a:spcPts val="1000"/>
                        </a:spcAft>
                        <a:tabLst>
                          <a:tab pos="1377315" algn="l"/>
                        </a:tabLst>
                      </a:pPr>
                      <a:r>
                        <a:rPr lang="ru-RU" sz="1000" dirty="0">
                          <a:latin typeface="Times New Roman"/>
                          <a:ea typeface="Calibri"/>
                          <a:cs typeface="Times New Roman"/>
                        </a:rPr>
                        <a:t>Супруги погибших (умерших) инвалидов и участников ВОВ</a:t>
                      </a:r>
                      <a:endParaRPr lang="ru-RU" sz="1000" dirty="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gridSpan="2">
                  <a:txBody>
                    <a:bodyPr/>
                    <a:lstStyle/>
                    <a:p>
                      <a:pPr algn="ctr">
                        <a:lnSpc>
                          <a:spcPct val="115000"/>
                        </a:lnSpc>
                        <a:spcAft>
                          <a:spcPts val="1000"/>
                        </a:spcAft>
                        <a:tabLst>
                          <a:tab pos="1377315" algn="l"/>
                        </a:tabLst>
                      </a:pPr>
                      <a:r>
                        <a:rPr lang="ru-RU" sz="1000" dirty="0">
                          <a:latin typeface="Times New Roman"/>
                          <a:ea typeface="Calibri"/>
                          <a:cs typeface="Times New Roman"/>
                        </a:rPr>
                        <a:t>Лица, награжденные знаком «Жителю блокадного Ленинграда</a:t>
                      </a:r>
                      <a:endParaRPr lang="ru-RU" sz="1000" dirty="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gridSpan="2">
                  <a:txBody>
                    <a:bodyPr/>
                    <a:lstStyle/>
                    <a:p>
                      <a:pPr algn="ctr">
                        <a:lnSpc>
                          <a:spcPct val="115000"/>
                        </a:lnSpc>
                        <a:spcAft>
                          <a:spcPts val="1000"/>
                        </a:spcAft>
                        <a:tabLst>
                          <a:tab pos="1377315" algn="l"/>
                        </a:tabLst>
                      </a:pPr>
                      <a:r>
                        <a:rPr lang="ru-RU" sz="1000" dirty="0">
                          <a:latin typeface="Times New Roman"/>
                          <a:ea typeface="Calibri"/>
                          <a:cs typeface="Times New Roman"/>
                        </a:rPr>
                        <a:t>Узники концлагерей и других мест принудительного содержания, созданных фашистами</a:t>
                      </a:r>
                      <a:endParaRPr lang="ru-RU" sz="1000" dirty="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gridSpan="2">
                  <a:txBody>
                    <a:bodyPr/>
                    <a:lstStyle/>
                    <a:p>
                      <a:pPr algn="ctr">
                        <a:lnSpc>
                          <a:spcPct val="115000"/>
                        </a:lnSpc>
                        <a:spcAft>
                          <a:spcPts val="1000"/>
                        </a:spcAft>
                        <a:tabLst>
                          <a:tab pos="1377315" algn="l"/>
                        </a:tabLst>
                      </a:pPr>
                      <a:r>
                        <a:rPr lang="ru-RU" sz="1000" dirty="0">
                          <a:latin typeface="Times New Roman"/>
                          <a:ea typeface="Calibri"/>
                          <a:cs typeface="Times New Roman"/>
                        </a:rPr>
                        <a:t>Труженики тыла</a:t>
                      </a:r>
                      <a:endParaRPr lang="ru-RU" sz="1000" dirty="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gridSpan="2">
                  <a:txBody>
                    <a:bodyPr/>
                    <a:lstStyle/>
                    <a:p>
                      <a:pPr algn="ctr">
                        <a:lnSpc>
                          <a:spcPct val="115000"/>
                        </a:lnSpc>
                        <a:spcAft>
                          <a:spcPts val="1000"/>
                        </a:spcAft>
                        <a:tabLst>
                          <a:tab pos="1377315" algn="l"/>
                        </a:tabLst>
                      </a:pPr>
                      <a:r>
                        <a:rPr lang="ru-RU" sz="1000" dirty="0">
                          <a:latin typeface="Times New Roman"/>
                          <a:ea typeface="Calibri"/>
                          <a:cs typeface="Times New Roman"/>
                        </a:rPr>
                        <a:t>Граждане, родившиеся в довоенный период и в годы Великой Отечественной войны, постоянно проживающие на территории Забайкальского края</a:t>
                      </a:r>
                      <a:endParaRPr lang="ru-RU" sz="1000" dirty="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ru-RU"/>
                    </a:p>
                  </a:txBody>
                  <a:tcPr/>
                </a:tc>
                <a:tc rowSpan="2">
                  <a:txBody>
                    <a:bodyPr/>
                    <a:lstStyle/>
                    <a:p>
                      <a:pPr>
                        <a:lnSpc>
                          <a:spcPct val="115000"/>
                        </a:lnSpc>
                        <a:spcAft>
                          <a:spcPts val="1000"/>
                        </a:spcAft>
                        <a:tabLst>
                          <a:tab pos="1377315" algn="l"/>
                        </a:tabLst>
                      </a:pPr>
                      <a:r>
                        <a:rPr lang="ru-RU" sz="1000" dirty="0">
                          <a:latin typeface="Times New Roman"/>
                          <a:ea typeface="Calibri"/>
                          <a:cs typeface="Times New Roman"/>
                        </a:rPr>
                        <a:t>Количество  координаторов здоровья задействованных в проекте</a:t>
                      </a:r>
                      <a:endParaRPr lang="ru-RU" sz="1000" dirty="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31400">
                <a:tc>
                  <a:txBody>
                    <a:bodyPr/>
                    <a:lstStyle/>
                    <a:p>
                      <a:pPr>
                        <a:lnSpc>
                          <a:spcPct val="115000"/>
                        </a:lnSpc>
                        <a:spcAft>
                          <a:spcPts val="1000"/>
                        </a:spcAft>
                        <a:tabLst>
                          <a:tab pos="1377315" algn="l"/>
                        </a:tabLst>
                      </a:pPr>
                      <a:r>
                        <a:rPr lang="ru-RU" sz="1000">
                          <a:latin typeface="Times New Roman"/>
                          <a:ea typeface="Calibri"/>
                          <a:cs typeface="Times New Roman"/>
                        </a:rPr>
                        <a:t>Общее количество</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Количество курируемых в проекте</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Общее количество</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Количество курируемых в проекте</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Общее количество</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Количество курируемых в проекте</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Общее количество</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Количество курируемых в проекте</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Общее количество</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Количество курируемых в проекте</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Общее количество</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Количество курируемых в проекте</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a:latin typeface="Times New Roman"/>
                          <a:ea typeface="Calibri"/>
                          <a:cs typeface="Times New Roman"/>
                        </a:rPr>
                        <a:t>Общее количество</a:t>
                      </a:r>
                      <a:endParaRPr lang="ru-RU" sz="100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r>
                        <a:rPr lang="ru-RU" sz="1000" dirty="0">
                          <a:latin typeface="Times New Roman"/>
                          <a:ea typeface="Calibri"/>
                          <a:cs typeface="Times New Roman"/>
                        </a:rPr>
                        <a:t>Количество курируемых в проекте</a:t>
                      </a:r>
                      <a:endParaRPr lang="ru-RU" sz="1000" dirty="0">
                        <a:latin typeface="Times New Roman"/>
                        <a:ea typeface="Times New Roman"/>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vMerge="1">
                  <a:txBody>
                    <a:bodyPr/>
                    <a:lstStyle/>
                    <a:p>
                      <a:endParaRPr lang="ru-RU"/>
                    </a:p>
                  </a:txBody>
                  <a:tcPr/>
                </a:tc>
              </a:tr>
              <a:tr h="166280">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1000"/>
                        </a:spcAft>
                        <a:tabLst>
                          <a:tab pos="1377315" algn="l"/>
                        </a:tabLst>
                      </a:pPr>
                      <a:endParaRPr lang="ru-RU" sz="600" dirty="0">
                        <a:latin typeface="Times New Roman"/>
                        <a:ea typeface="Calibri"/>
                        <a:cs typeface="Times New Roman"/>
                      </a:endParaRPr>
                    </a:p>
                  </a:txBody>
                  <a:tcPr marL="42325" marR="4232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311297" name="Rectangle 1"/>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1377950" algn="l"/>
              </a:tabLst>
            </a:pP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1" fill="hold" nodeType="clickEffect">
                                  <p:stCondLst>
                                    <p:cond delay="0"/>
                                  </p:stCondLst>
                                  <p:childTnLst>
                                    <p:set>
                                      <p:cBhvr>
                                        <p:cTn id="6" dur="1" fill="hold">
                                          <p:stCondLst>
                                            <p:cond delay="0"/>
                                          </p:stCondLst>
                                        </p:cTn>
                                        <p:tgtEl>
                                          <p:spTgt spid="696"/>
                                        </p:tgtEl>
                                        <p:attrNameLst>
                                          <p:attrName>style.visibility</p:attrName>
                                        </p:attrNameLst>
                                      </p:cBhvr>
                                      <p:to>
                                        <p:strVal val="visible"/>
                                      </p:to>
                                    </p:set>
                                    <p:anim calcmode="lin" valueType="num">
                                      <p:cBhvr additive="base">
                                        <p:cTn id="7" dur="1000"/>
                                        <p:tgtEl>
                                          <p:spTgt spid="69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Shape 558"/>
        <p:cNvGrpSpPr/>
        <p:nvPr/>
      </p:nvGrpSpPr>
      <p:grpSpPr>
        <a:xfrm>
          <a:off x="0" y="0"/>
          <a:ext cx="0" cy="0"/>
          <a:chOff x="0" y="0"/>
          <a:chExt cx="0" cy="0"/>
        </a:xfrm>
      </p:grpSpPr>
      <p:sp>
        <p:nvSpPr>
          <p:cNvPr id="559" name="Google Shape;559;p67"/>
          <p:cNvSpPr txBox="1">
            <a:spLocks noGrp="1"/>
          </p:cNvSpPr>
          <p:nvPr>
            <p:ph type="title"/>
          </p:nvPr>
        </p:nvSpPr>
        <p:spPr>
          <a:xfrm>
            <a:off x="2000232" y="857238"/>
            <a:ext cx="5154300" cy="12912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ru-RU" sz="2000" dirty="0" smtClean="0"/>
              <a:t>С 2026 года мониторинг по ветеранам войн на сайте Министерства </a:t>
            </a:r>
            <a:r>
              <a:rPr lang="ru-RU" sz="2000" dirty="0" smtClean="0"/>
              <a:t>здравоохранения </a:t>
            </a:r>
            <a:r>
              <a:rPr lang="ru-RU" sz="2000" dirty="0" smtClean="0"/>
              <a:t>Забайкальского </a:t>
            </a:r>
            <a:r>
              <a:rPr lang="ru-RU" sz="2000" dirty="0" smtClean="0"/>
              <a:t>края</a:t>
            </a:r>
            <a:endParaRPr dirty="0"/>
          </a:p>
        </p:txBody>
      </p:sp>
      <p:sp>
        <p:nvSpPr>
          <p:cNvPr id="560" name="Google Shape;560;p67"/>
          <p:cNvSpPr txBox="1">
            <a:spLocks noGrp="1"/>
          </p:cNvSpPr>
          <p:nvPr>
            <p:ph type="subTitle" idx="1"/>
          </p:nvPr>
        </p:nvSpPr>
        <p:spPr>
          <a:xfrm>
            <a:off x="2285984" y="2428874"/>
            <a:ext cx="4714908" cy="1214446"/>
          </a:xfrm>
          <a:prstGeom prst="rect">
            <a:avLst/>
          </a:prstGeom>
        </p:spPr>
        <p:txBody>
          <a:bodyPr spcFirstLastPara="1" wrap="square" lIns="91425" tIns="91425" rIns="91425" bIns="91425" anchor="t" anchorCtr="0">
            <a:noAutofit/>
          </a:bodyPr>
          <a:lstStyle/>
          <a:p>
            <a:pPr marL="0" lvl="0" indent="0"/>
            <a:r>
              <a:rPr lang="ru-RU" dirty="0" smtClean="0"/>
              <a:t>данные за январь-декабрь 2025 года, далее нарастающим итогом данные с января 2026 </a:t>
            </a:r>
            <a:r>
              <a:rPr lang="ru-RU" dirty="0" smtClean="0"/>
              <a:t>года</a:t>
            </a:r>
          </a:p>
          <a:p>
            <a:pPr marL="0" lvl="0" indent="0"/>
            <a:endParaRPr lang="ru-RU" dirty="0" smtClean="0"/>
          </a:p>
          <a:p>
            <a:pPr marL="0" lvl="0" indent="0"/>
            <a:r>
              <a:rPr lang="ru-RU" dirty="0" smtClean="0"/>
              <a:t>Распоряжение </a:t>
            </a:r>
            <a:r>
              <a:rPr lang="ru-RU" dirty="0" smtClean="0"/>
              <a:t>Министерства здравоохранения Забайкальского края </a:t>
            </a:r>
            <a:endParaRPr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Shape 558"/>
        <p:cNvGrpSpPr/>
        <p:nvPr/>
      </p:nvGrpSpPr>
      <p:grpSpPr>
        <a:xfrm>
          <a:off x="0" y="0"/>
          <a:ext cx="0" cy="0"/>
          <a:chOff x="0" y="0"/>
          <a:chExt cx="0" cy="0"/>
        </a:xfrm>
      </p:grpSpPr>
      <p:sp>
        <p:nvSpPr>
          <p:cNvPr id="559" name="Google Shape;559;p67"/>
          <p:cNvSpPr txBox="1">
            <a:spLocks noGrp="1"/>
          </p:cNvSpPr>
          <p:nvPr>
            <p:ph type="title"/>
          </p:nvPr>
        </p:nvSpPr>
        <p:spPr>
          <a:xfrm>
            <a:off x="1214414" y="1071552"/>
            <a:ext cx="7072362" cy="1291200"/>
          </a:xfrm>
          <a:prstGeom prst="rect">
            <a:avLst/>
          </a:prstGeom>
        </p:spPr>
        <p:txBody>
          <a:bodyPr spcFirstLastPara="1" wrap="square" lIns="91425" tIns="91425" rIns="91425" bIns="91425" anchor="t" anchorCtr="0">
            <a:noAutofit/>
          </a:bodyPr>
          <a:lstStyle/>
          <a:p>
            <a:pPr lvl="0"/>
            <a:r>
              <a:rPr lang="ru-RU" sz="2000" dirty="0" smtClean="0"/>
              <a:t>ГБУЗ «Забайкальский краевой клинический госпиталь для ветеранов войн»</a:t>
            </a:r>
            <a:br>
              <a:rPr lang="ru-RU" sz="2000" dirty="0" smtClean="0"/>
            </a:br>
            <a:r>
              <a:rPr lang="ru-RU" sz="2000" dirty="0" smtClean="0"/>
              <a:t>Город Чита, ул. </a:t>
            </a:r>
            <a:r>
              <a:rPr lang="ru-RU" sz="2000" dirty="0" err="1" smtClean="0"/>
              <a:t>Богомягкова</a:t>
            </a:r>
            <a:r>
              <a:rPr lang="ru-RU" sz="2000" dirty="0" smtClean="0"/>
              <a:t>, д. 121, кабинет 339</a:t>
            </a:r>
            <a:br>
              <a:rPr lang="ru-RU" sz="2000" dirty="0" smtClean="0"/>
            </a:br>
            <a:r>
              <a:rPr lang="ru-RU" sz="2000" dirty="0" err="1" smtClean="0"/>
              <a:t>E-mail</a:t>
            </a:r>
            <a:r>
              <a:rPr lang="ru-RU" sz="2000" dirty="0" smtClean="0"/>
              <a:t>: </a:t>
            </a:r>
            <a:r>
              <a:rPr lang="en-US" sz="2000" dirty="0" smtClean="0">
                <a:hlinkClick r:id="rId3"/>
              </a:rPr>
              <a:t>molchanovatv@zkkgvv.e-zab.ru</a:t>
            </a:r>
            <a:r>
              <a:rPr lang="ru-RU" sz="2000" dirty="0" smtClean="0"/>
              <a:t/>
            </a:r>
            <a:br>
              <a:rPr lang="ru-RU" sz="2000" dirty="0" smtClean="0"/>
            </a:br>
            <a:r>
              <a:rPr lang="ru-RU" sz="2000" dirty="0" err="1" smtClean="0"/>
              <a:t>veteranchita@mail.ru</a:t>
            </a:r>
            <a:endParaRPr lang="ru-RU" sz="2000" dirty="0" smtClean="0"/>
          </a:p>
        </p:txBody>
      </p:sp>
      <p:sp>
        <p:nvSpPr>
          <p:cNvPr id="560" name="Google Shape;560;p67"/>
          <p:cNvSpPr txBox="1">
            <a:spLocks noGrp="1"/>
          </p:cNvSpPr>
          <p:nvPr>
            <p:ph type="subTitle" idx="1"/>
          </p:nvPr>
        </p:nvSpPr>
        <p:spPr>
          <a:xfrm>
            <a:off x="1785918" y="2714626"/>
            <a:ext cx="5715040" cy="554400"/>
          </a:xfrm>
          <a:prstGeom prst="rect">
            <a:avLst/>
          </a:prstGeom>
        </p:spPr>
        <p:txBody>
          <a:bodyPr spcFirstLastPara="1" wrap="square" lIns="91425" tIns="91425" rIns="91425" bIns="91425" anchor="t" anchorCtr="0">
            <a:noAutofit/>
          </a:bodyPr>
          <a:lstStyle/>
          <a:p>
            <a:r>
              <a:rPr lang="ru-RU" sz="1600" i="1" dirty="0" smtClean="0">
                <a:latin typeface="Times New Roman" pitchFamily="18" charset="0"/>
                <a:cs typeface="Times New Roman" pitchFamily="18" charset="0"/>
              </a:rPr>
              <a:t>Заместитель главного врача </a:t>
            </a:r>
          </a:p>
          <a:p>
            <a:r>
              <a:rPr lang="ru-RU" sz="1600" i="1" dirty="0" smtClean="0">
                <a:latin typeface="Times New Roman" pitchFamily="18" charset="0"/>
                <a:cs typeface="Times New Roman" pitchFamily="18" charset="0"/>
              </a:rPr>
              <a:t>по организационно – методической работе </a:t>
            </a:r>
          </a:p>
          <a:p>
            <a:r>
              <a:rPr lang="ru-RU" sz="1600" i="1" dirty="0" smtClean="0">
                <a:latin typeface="Times New Roman" pitchFamily="18" charset="0"/>
                <a:cs typeface="Times New Roman" pitchFamily="18" charset="0"/>
              </a:rPr>
              <a:t>Молчанова Татьяна Васильевна</a:t>
            </a:r>
          </a:p>
          <a:p>
            <a:r>
              <a:rPr lang="ru-RU" sz="1600" i="1" dirty="0" smtClean="0">
                <a:latin typeface="Times New Roman" pitchFamily="18" charset="0"/>
                <a:cs typeface="Times New Roman" pitchFamily="18" charset="0"/>
              </a:rPr>
              <a:t>Тел. 8-914-478-59-56</a:t>
            </a:r>
            <a:endParaRPr lang="ru-RU" sz="1600" i="1" dirty="0">
              <a:latin typeface="Times New Roman" pitchFamily="18" charset="0"/>
              <a:cs typeface="Times New Roman" pitchFamily="18"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Таблица 1"/>
          <p:cNvGraphicFramePr>
            <a:graphicFrameLocks noGrp="1"/>
          </p:cNvGraphicFramePr>
          <p:nvPr/>
        </p:nvGraphicFramePr>
        <p:xfrm>
          <a:off x="928663" y="1071553"/>
          <a:ext cx="7286675" cy="3408715"/>
        </p:xfrm>
        <a:graphic>
          <a:graphicData uri="http://schemas.openxmlformats.org/drawingml/2006/table">
            <a:tbl>
              <a:tblPr/>
              <a:tblGrid>
                <a:gridCol w="3231047"/>
                <a:gridCol w="473370"/>
                <a:gridCol w="676177"/>
                <a:gridCol w="608893"/>
                <a:gridCol w="743938"/>
                <a:gridCol w="744415"/>
                <a:gridCol w="808835"/>
              </a:tblGrid>
              <a:tr h="537804">
                <a:tc>
                  <a:txBody>
                    <a:bodyPr/>
                    <a:lstStyle/>
                    <a:p>
                      <a:pPr algn="ctr">
                        <a:lnSpc>
                          <a:spcPts val="1100"/>
                        </a:lnSpc>
                        <a:spcAft>
                          <a:spcPts val="0"/>
                        </a:spcAft>
                      </a:pPr>
                      <a:r>
                        <a:rPr lang="ru-RU" sz="800" dirty="0">
                          <a:latin typeface="Times New Roman" pitchFamily="18" charset="0"/>
                          <a:ea typeface="Times New Roman"/>
                          <a:cs typeface="Times New Roman" pitchFamily="18" charset="0"/>
                        </a:rPr>
                        <a:t>Наименование </a:t>
                      </a: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a:latin typeface="Times New Roman" pitchFamily="18" charset="0"/>
                          <a:ea typeface="Times New Roman"/>
                          <a:cs typeface="Times New Roman" pitchFamily="18" charset="0"/>
                        </a:rPr>
                        <a:t>№ строки</a:t>
                      </a: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a:solidFill>
                            <a:schemeClr val="tx1"/>
                          </a:solidFill>
                          <a:latin typeface="Times New Roman" pitchFamily="18" charset="0"/>
                          <a:ea typeface="Times New Roman"/>
                          <a:cs typeface="Times New Roman" pitchFamily="18" charset="0"/>
                        </a:rPr>
                        <a:t>Ветераны ВОВ</a:t>
                      </a: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a:solidFill>
                            <a:schemeClr val="tx1"/>
                          </a:solidFill>
                          <a:latin typeface="Times New Roman" pitchFamily="18" charset="0"/>
                          <a:ea typeface="Times New Roman"/>
                          <a:cs typeface="Times New Roman" pitchFamily="18" charset="0"/>
                        </a:rPr>
                        <a:t>Инвалиды ВОВ</a:t>
                      </a: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a:solidFill>
                            <a:schemeClr val="tx1"/>
                          </a:solidFill>
                          <a:latin typeface="Times New Roman" pitchFamily="18" charset="0"/>
                          <a:ea typeface="Times New Roman"/>
                          <a:cs typeface="Times New Roman" pitchFamily="18" charset="0"/>
                        </a:rPr>
                        <a:t>Ветераны боевых </a:t>
                      </a:r>
                      <a:r>
                        <a:rPr lang="ru-RU" sz="800" dirty="0" err="1">
                          <a:solidFill>
                            <a:schemeClr val="tx1"/>
                          </a:solidFill>
                          <a:latin typeface="Times New Roman" pitchFamily="18" charset="0"/>
                          <a:ea typeface="Times New Roman"/>
                          <a:cs typeface="Times New Roman" pitchFamily="18" charset="0"/>
                        </a:rPr>
                        <a:t>действи</a:t>
                      </a:r>
                      <a:endParaRPr lang="ru-RU" sz="800" dirty="0">
                        <a:solidFill>
                          <a:schemeClr val="tx1"/>
                        </a:solidFill>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a:solidFill>
                            <a:schemeClr val="tx1"/>
                          </a:solidFill>
                          <a:latin typeface="Times New Roman" pitchFamily="18" charset="0"/>
                          <a:ea typeface="Times New Roman"/>
                          <a:cs typeface="Times New Roman" pitchFamily="18" charset="0"/>
                        </a:rPr>
                        <a:t>Инвалиды боевых действий</a:t>
                      </a: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100"/>
                        </a:lnSpc>
                        <a:spcAft>
                          <a:spcPts val="0"/>
                        </a:spcAft>
                      </a:pPr>
                      <a:r>
                        <a:rPr lang="ru-RU" sz="800" dirty="0">
                          <a:solidFill>
                            <a:schemeClr val="tx1"/>
                          </a:solidFill>
                          <a:latin typeface="Times New Roman" pitchFamily="18" charset="0"/>
                          <a:ea typeface="Times New Roman"/>
                          <a:cs typeface="Times New Roman" pitchFamily="18" charset="0"/>
                        </a:rPr>
                        <a:t>Ветераны военной службы</a:t>
                      </a: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5730">
                <a:tc>
                  <a:txBody>
                    <a:bodyPr/>
                    <a:lstStyle/>
                    <a:p>
                      <a:pPr algn="ctr">
                        <a:spcAft>
                          <a:spcPts val="0"/>
                        </a:spcAft>
                      </a:pPr>
                      <a:r>
                        <a:rPr lang="ru-RU" sz="800" dirty="0">
                          <a:latin typeface="Times New Roman" pitchFamily="18" charset="0"/>
                          <a:ea typeface="Times New Roman"/>
                          <a:cs typeface="Times New Roman" pitchFamily="18" charset="0"/>
                        </a:rPr>
                        <a:t>1</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latin typeface="Times New Roman" pitchFamily="18" charset="0"/>
                          <a:ea typeface="Times New Roman"/>
                          <a:cs typeface="Times New Roman" pitchFamily="18" charset="0"/>
                        </a:rPr>
                        <a:t>2</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pitchFamily="18" charset="0"/>
                          <a:ea typeface="Times New Roman"/>
                          <a:cs typeface="Times New Roman" pitchFamily="18" charset="0"/>
                        </a:rPr>
                        <a:t>3</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pitchFamily="18" charset="0"/>
                          <a:ea typeface="Times New Roman"/>
                          <a:cs typeface="Times New Roman" pitchFamily="18" charset="0"/>
                        </a:rPr>
                        <a:t>4</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solidFill>
                            <a:schemeClr val="tx1"/>
                          </a:solidFill>
                          <a:latin typeface="Times New Roman" pitchFamily="18" charset="0"/>
                          <a:ea typeface="Times New Roman"/>
                          <a:cs typeface="Times New Roman" pitchFamily="18" charset="0"/>
                        </a:rPr>
                        <a:t>5</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a:solidFill>
                            <a:schemeClr val="tx1"/>
                          </a:solidFill>
                          <a:latin typeface="Times New Roman" pitchFamily="18" charset="0"/>
                          <a:ea typeface="Times New Roman"/>
                          <a:cs typeface="Times New Roman" pitchFamily="18" charset="0"/>
                        </a:rPr>
                        <a:t>6</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spcAft>
                          <a:spcPts val="0"/>
                        </a:spcAft>
                      </a:pPr>
                      <a:r>
                        <a:rPr lang="ru-RU" sz="800" dirty="0">
                          <a:solidFill>
                            <a:schemeClr val="tx1"/>
                          </a:solidFill>
                          <a:latin typeface="Times New Roman" pitchFamily="18" charset="0"/>
                          <a:ea typeface="Times New Roman"/>
                          <a:cs typeface="Times New Roman" pitchFamily="18" charset="0"/>
                        </a:rPr>
                        <a:t>7</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0500">
                <a:tc>
                  <a:txBody>
                    <a:bodyPr/>
                    <a:lstStyle/>
                    <a:p>
                      <a:pPr>
                        <a:lnSpc>
                          <a:spcPts val="1000"/>
                        </a:lnSpc>
                        <a:spcAft>
                          <a:spcPts val="0"/>
                        </a:spcAft>
                      </a:pPr>
                      <a:r>
                        <a:rPr lang="ru-RU" sz="800" dirty="0">
                          <a:latin typeface="Times New Roman" pitchFamily="18" charset="0"/>
                          <a:ea typeface="Times New Roman"/>
                          <a:cs typeface="Times New Roman" pitchFamily="18" charset="0"/>
                        </a:rPr>
                        <a:t>Состоит под диспансерным наблюдением на начало отчетного года</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dirty="0">
                          <a:latin typeface="Times New Roman" pitchFamily="18" charset="0"/>
                          <a:ea typeface="Times New Roman"/>
                          <a:cs typeface="Times New Roman" pitchFamily="18" charset="0"/>
                        </a:rPr>
                        <a:t>1</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0500">
                <a:tc>
                  <a:txBody>
                    <a:bodyPr/>
                    <a:lstStyle/>
                    <a:p>
                      <a:pPr>
                        <a:lnSpc>
                          <a:spcPts val="1000"/>
                        </a:lnSpc>
                        <a:spcAft>
                          <a:spcPts val="0"/>
                        </a:spcAft>
                      </a:pPr>
                      <a:r>
                        <a:rPr lang="ru-RU" sz="800">
                          <a:latin typeface="Times New Roman" pitchFamily="18" charset="0"/>
                          <a:ea typeface="Times New Roman"/>
                          <a:cs typeface="Times New Roman" pitchFamily="18" charset="0"/>
                        </a:rPr>
                        <a:t>Вновь взято под диспансерное наблюдение в отчетном году</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pitchFamily="18" charset="0"/>
                          <a:ea typeface="Times New Roman"/>
                          <a:cs typeface="Times New Roman" pitchFamily="18" charset="0"/>
                        </a:rPr>
                        <a:t>2</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0500">
                <a:tc>
                  <a:txBody>
                    <a:bodyPr/>
                    <a:lstStyle/>
                    <a:p>
                      <a:pPr>
                        <a:lnSpc>
                          <a:spcPts val="1000"/>
                        </a:lnSpc>
                        <a:spcAft>
                          <a:spcPts val="0"/>
                        </a:spcAft>
                      </a:pPr>
                      <a:r>
                        <a:rPr lang="ru-RU" sz="800">
                          <a:latin typeface="Times New Roman" pitchFamily="18" charset="0"/>
                          <a:ea typeface="Times New Roman"/>
                          <a:cs typeface="Times New Roman" pitchFamily="18" charset="0"/>
                        </a:rPr>
                        <a:t>Снято с диспансерного наблюдения в течение отчетного года</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pitchFamily="18" charset="0"/>
                          <a:ea typeface="Times New Roman"/>
                          <a:cs typeface="Times New Roman" pitchFamily="18" charset="0"/>
                        </a:rPr>
                        <a:t>3</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62971">
                <a:tc>
                  <a:txBody>
                    <a:bodyPr/>
                    <a:lstStyle/>
                    <a:p>
                      <a:pPr marL="107950">
                        <a:lnSpc>
                          <a:spcPts val="1000"/>
                        </a:lnSpc>
                        <a:spcAft>
                          <a:spcPts val="0"/>
                        </a:spcAft>
                      </a:pPr>
                      <a:r>
                        <a:rPr lang="ru-RU" sz="800">
                          <a:latin typeface="Times New Roman" pitchFamily="18" charset="0"/>
                          <a:ea typeface="Times New Roman"/>
                          <a:cs typeface="Times New Roman" pitchFamily="18" charset="0"/>
                        </a:rPr>
                        <a:t>       из них: выехало</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pitchFamily="18" charset="0"/>
                          <a:ea typeface="Times New Roman"/>
                          <a:cs typeface="Times New Roman" pitchFamily="18" charset="0"/>
                        </a:rPr>
                        <a:t>4</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62971">
                <a:tc>
                  <a:txBody>
                    <a:bodyPr/>
                    <a:lstStyle/>
                    <a:p>
                      <a:pPr marL="107950">
                        <a:lnSpc>
                          <a:spcPts val="1000"/>
                        </a:lnSpc>
                        <a:spcAft>
                          <a:spcPts val="0"/>
                        </a:spcAft>
                      </a:pPr>
                      <a:r>
                        <a:rPr lang="ru-RU" sz="800">
                          <a:latin typeface="Times New Roman" pitchFamily="18" charset="0"/>
                          <a:ea typeface="Times New Roman"/>
                          <a:cs typeface="Times New Roman" pitchFamily="18" charset="0"/>
                        </a:rPr>
                        <a:t>                    умерло</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pitchFamily="18" charset="0"/>
                          <a:ea typeface="Times New Roman"/>
                          <a:cs typeface="Times New Roman" pitchFamily="18" charset="0"/>
                        </a:rPr>
                        <a:t>5</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0500">
                <a:tc>
                  <a:txBody>
                    <a:bodyPr/>
                    <a:lstStyle/>
                    <a:p>
                      <a:pPr>
                        <a:lnSpc>
                          <a:spcPts val="1000"/>
                        </a:lnSpc>
                        <a:spcAft>
                          <a:spcPts val="0"/>
                        </a:spcAft>
                      </a:pPr>
                      <a:r>
                        <a:rPr lang="ru-RU" sz="800" dirty="0">
                          <a:latin typeface="Times New Roman" pitchFamily="18" charset="0"/>
                          <a:ea typeface="Times New Roman"/>
                          <a:cs typeface="Times New Roman" pitchFamily="18" charset="0"/>
                        </a:rPr>
                        <a:t>Состоит под диспансерным наблюдением на конец отчетного года</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pitchFamily="18" charset="0"/>
                          <a:ea typeface="Times New Roman"/>
                          <a:cs typeface="Times New Roman" pitchFamily="18" charset="0"/>
                        </a:rPr>
                        <a:t>6</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5942">
                <a:tc>
                  <a:txBody>
                    <a:bodyPr/>
                    <a:lstStyle/>
                    <a:p>
                      <a:pPr>
                        <a:lnSpc>
                          <a:spcPts val="1000"/>
                        </a:lnSpc>
                        <a:spcAft>
                          <a:spcPts val="0"/>
                        </a:spcAft>
                      </a:pPr>
                      <a:r>
                        <a:rPr lang="ru-RU" sz="800">
                          <a:latin typeface="Times New Roman" pitchFamily="18" charset="0"/>
                          <a:ea typeface="Times New Roman"/>
                          <a:cs typeface="Times New Roman" pitchFamily="18" charset="0"/>
                        </a:rPr>
                        <a:t>          в том числе по группам инвалидности:</a:t>
                      </a:r>
                    </a:p>
                    <a:p>
                      <a:pPr marL="107950">
                        <a:lnSpc>
                          <a:spcPts val="1000"/>
                        </a:lnSpc>
                        <a:spcAft>
                          <a:spcPts val="0"/>
                        </a:spcAft>
                      </a:pPr>
                      <a:r>
                        <a:rPr lang="ru-RU" sz="800">
                          <a:latin typeface="Times New Roman" pitchFamily="18" charset="0"/>
                          <a:ea typeface="Times New Roman"/>
                          <a:cs typeface="Times New Roman" pitchFamily="18" charset="0"/>
                        </a:rPr>
                        <a:t>       I</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en-US" sz="800">
                          <a:latin typeface="Times New Roman" pitchFamily="18" charset="0"/>
                          <a:ea typeface="Times New Roman"/>
                          <a:cs typeface="Times New Roman" pitchFamily="18" charset="0"/>
                        </a:rPr>
                        <a:t>7</a:t>
                      </a:r>
                      <a:endParaRPr lang="ru-RU" sz="800">
                        <a:latin typeface="Times New Roman" pitchFamily="18" charset="0"/>
                        <a:ea typeface="Times New Roman"/>
                        <a:cs typeface="Times New Roman" pitchFamily="18" charset="0"/>
                      </a:endParaRP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62971">
                <a:tc>
                  <a:txBody>
                    <a:bodyPr/>
                    <a:lstStyle/>
                    <a:p>
                      <a:pPr marL="107950">
                        <a:lnSpc>
                          <a:spcPts val="1000"/>
                        </a:lnSpc>
                        <a:spcAft>
                          <a:spcPts val="0"/>
                        </a:spcAft>
                      </a:pPr>
                      <a:r>
                        <a:rPr lang="ru-RU" sz="800">
                          <a:latin typeface="Times New Roman" pitchFamily="18" charset="0"/>
                          <a:ea typeface="Times New Roman"/>
                          <a:cs typeface="Times New Roman" pitchFamily="18" charset="0"/>
                        </a:rPr>
                        <a:t>      II</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en-US" sz="800">
                          <a:latin typeface="Times New Roman" pitchFamily="18" charset="0"/>
                          <a:ea typeface="Times New Roman"/>
                          <a:cs typeface="Times New Roman" pitchFamily="18" charset="0"/>
                        </a:rPr>
                        <a:t>8</a:t>
                      </a:r>
                      <a:endParaRPr lang="ru-RU" sz="800">
                        <a:latin typeface="Times New Roman" pitchFamily="18" charset="0"/>
                        <a:ea typeface="Times New Roman"/>
                        <a:cs typeface="Times New Roman" pitchFamily="18" charset="0"/>
                      </a:endParaRP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62971">
                <a:tc>
                  <a:txBody>
                    <a:bodyPr/>
                    <a:lstStyle/>
                    <a:p>
                      <a:pPr marL="107950">
                        <a:lnSpc>
                          <a:spcPts val="1000"/>
                        </a:lnSpc>
                        <a:spcAft>
                          <a:spcPts val="0"/>
                        </a:spcAft>
                      </a:pPr>
                      <a:r>
                        <a:rPr lang="ru-RU" sz="800">
                          <a:latin typeface="Times New Roman" pitchFamily="18" charset="0"/>
                          <a:ea typeface="Times New Roman"/>
                          <a:cs typeface="Times New Roman" pitchFamily="18" charset="0"/>
                        </a:rPr>
                        <a:t>     III</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pitchFamily="18" charset="0"/>
                          <a:ea typeface="Times New Roman"/>
                          <a:cs typeface="Times New Roman" pitchFamily="18" charset="0"/>
                        </a:rPr>
                        <a:t>9</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25942">
                <a:tc>
                  <a:txBody>
                    <a:bodyPr/>
                    <a:lstStyle/>
                    <a:p>
                      <a:pPr>
                        <a:lnSpc>
                          <a:spcPts val="1000"/>
                        </a:lnSpc>
                        <a:spcAft>
                          <a:spcPts val="0"/>
                        </a:spcAft>
                      </a:pPr>
                      <a:r>
                        <a:rPr lang="ru-RU" sz="800" dirty="0">
                          <a:solidFill>
                            <a:schemeClr val="tx1"/>
                          </a:solidFill>
                          <a:latin typeface="Times New Roman" pitchFamily="18" charset="0"/>
                          <a:ea typeface="Times New Roman"/>
                          <a:cs typeface="Times New Roman" pitchFamily="18" charset="0"/>
                        </a:rPr>
                        <a:t>Прошли профилактический медицинский осмотр или диспансеризацию (из стр. 6)</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dirty="0">
                          <a:latin typeface="Times New Roman" pitchFamily="18" charset="0"/>
                          <a:ea typeface="Times New Roman"/>
                          <a:cs typeface="Times New Roman" pitchFamily="18" charset="0"/>
                        </a:rPr>
                        <a:t>10</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62971">
                <a:tc>
                  <a:txBody>
                    <a:bodyPr/>
                    <a:lstStyle/>
                    <a:p>
                      <a:pPr>
                        <a:lnSpc>
                          <a:spcPts val="1000"/>
                        </a:lnSpc>
                        <a:spcAft>
                          <a:spcPts val="0"/>
                        </a:spcAft>
                      </a:pPr>
                      <a:r>
                        <a:rPr lang="ru-RU" sz="800" dirty="0">
                          <a:solidFill>
                            <a:schemeClr val="tx1"/>
                          </a:solidFill>
                          <a:latin typeface="Times New Roman" pitchFamily="18" charset="0"/>
                          <a:ea typeface="Times New Roman"/>
                          <a:cs typeface="Times New Roman" pitchFamily="18" charset="0"/>
                        </a:rPr>
                        <a:t>Нуждались в стационарном лечении</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pitchFamily="18" charset="0"/>
                          <a:ea typeface="Times New Roman"/>
                          <a:cs typeface="Times New Roman" pitchFamily="18" charset="0"/>
                        </a:rPr>
                        <a:t>11</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90500">
                <a:tc>
                  <a:txBody>
                    <a:bodyPr/>
                    <a:lstStyle/>
                    <a:p>
                      <a:pPr>
                        <a:lnSpc>
                          <a:spcPts val="1000"/>
                        </a:lnSpc>
                        <a:spcAft>
                          <a:spcPts val="0"/>
                        </a:spcAft>
                      </a:pPr>
                      <a:r>
                        <a:rPr lang="ru-RU" sz="800" dirty="0">
                          <a:solidFill>
                            <a:schemeClr val="tx1"/>
                          </a:solidFill>
                          <a:latin typeface="Times New Roman" pitchFamily="18" charset="0"/>
                          <a:ea typeface="Times New Roman"/>
                          <a:cs typeface="Times New Roman" pitchFamily="18" charset="0"/>
                        </a:rPr>
                        <a:t>Получили стационарное лечение из числа нуждавшихся (стр. 11)</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pitchFamily="18" charset="0"/>
                          <a:ea typeface="Times New Roman"/>
                          <a:cs typeface="Times New Roman" pitchFamily="18" charset="0"/>
                        </a:rPr>
                        <a:t>12</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62971">
                <a:tc>
                  <a:txBody>
                    <a:bodyPr/>
                    <a:lstStyle/>
                    <a:p>
                      <a:pPr>
                        <a:lnSpc>
                          <a:spcPts val="1000"/>
                        </a:lnSpc>
                        <a:spcAft>
                          <a:spcPts val="0"/>
                        </a:spcAft>
                      </a:pPr>
                      <a:r>
                        <a:rPr lang="ru-RU" sz="800" dirty="0">
                          <a:solidFill>
                            <a:schemeClr val="tx1"/>
                          </a:solidFill>
                          <a:latin typeface="Times New Roman" pitchFamily="18" charset="0"/>
                          <a:ea typeface="Times New Roman"/>
                          <a:cs typeface="Times New Roman" pitchFamily="18" charset="0"/>
                        </a:rPr>
                        <a:t>Получили санаторно-курортное лечение</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a:latin typeface="Times New Roman" pitchFamily="18" charset="0"/>
                          <a:ea typeface="Times New Roman"/>
                          <a:cs typeface="Times New Roman" pitchFamily="18" charset="0"/>
                        </a:rPr>
                        <a:t>13</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62971">
                <a:tc>
                  <a:txBody>
                    <a:bodyPr/>
                    <a:lstStyle/>
                    <a:p>
                      <a:pPr>
                        <a:lnSpc>
                          <a:spcPts val="1000"/>
                        </a:lnSpc>
                        <a:spcAft>
                          <a:spcPts val="0"/>
                        </a:spcAft>
                      </a:pPr>
                      <a:r>
                        <a:rPr lang="ru-RU" sz="800" dirty="0">
                          <a:solidFill>
                            <a:schemeClr val="tx1"/>
                          </a:solidFill>
                          <a:latin typeface="Times New Roman" pitchFamily="18" charset="0"/>
                          <a:ea typeface="Times New Roman"/>
                          <a:cs typeface="Times New Roman" pitchFamily="18" charset="0"/>
                        </a:rPr>
                        <a:t>Прошли курс медицинской реабилитации</a:t>
                      </a: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r>
                        <a:rPr lang="ru-RU" sz="800" dirty="0">
                          <a:solidFill>
                            <a:schemeClr val="tx1"/>
                          </a:solidFill>
                          <a:latin typeface="Times New Roman" pitchFamily="18" charset="0"/>
                          <a:ea typeface="Times New Roman"/>
                          <a:cs typeface="Times New Roman" pitchFamily="18" charset="0"/>
                        </a:rPr>
                        <a:t>14</a:t>
                      </a:r>
                    </a:p>
                  </a:txBody>
                  <a:tcPr marL="43115" marR="43115" marT="0"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a:lnSpc>
                          <a:spcPts val="1000"/>
                        </a:lnSpc>
                        <a:spcAft>
                          <a:spcPts val="0"/>
                        </a:spcAft>
                      </a:pPr>
                      <a:endParaRPr lang="ru-RU" sz="800" dirty="0">
                        <a:latin typeface="Times New Roman" pitchFamily="18" charset="0"/>
                        <a:ea typeface="Times New Roman"/>
                        <a:cs typeface="Times New Roman" pitchFamily="18" charset="0"/>
                      </a:endParaRPr>
                    </a:p>
                  </a:txBody>
                  <a:tcPr marL="43115" marR="4311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1025" name="Rectangle 1"/>
          <p:cNvSpPr>
            <a:spLocks noChangeArrowheads="1"/>
          </p:cNvSpPr>
          <p:nvPr/>
        </p:nvSpPr>
        <p:spPr bwMode="auto">
          <a:xfrm>
            <a:off x="428596" y="94785"/>
            <a:ext cx="8130662" cy="1169551"/>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eaLnBrk="0" fontAlgn="base" hangingPunct="0">
              <a:spcBef>
                <a:spcPct val="0"/>
              </a:spcBef>
              <a:spcAft>
                <a:spcPct val="0"/>
              </a:spcAft>
              <a:buClrTx/>
            </a:pPr>
            <a:r>
              <a:rPr lang="ru-RU" sz="1000" dirty="0" smtClean="0"/>
              <a:t> 6. Диспансерное наблюдение за ветеранами Великой Отечественной войны, боевых действий, военной службы и инвалидами Великой Отечественной войны, боевых действий, человек</a:t>
            </a:r>
            <a:br>
              <a:rPr lang="ru-RU" sz="1000" dirty="0" smtClean="0"/>
            </a:br>
            <a:r>
              <a:rPr lang="ru-RU" sz="1000" dirty="0" smtClean="0"/>
              <a:t>(2600) </a:t>
            </a:r>
          </a:p>
          <a:p>
            <a:pPr eaLnBrk="0" fontAlgn="base" hangingPunct="0">
              <a:spcBef>
                <a:spcPct val="0"/>
              </a:spcBef>
              <a:spcAft>
                <a:spcPct val="0"/>
              </a:spcAft>
              <a:buClrTx/>
            </a:pPr>
            <a:r>
              <a:rPr lang="ru-RU" sz="1000" dirty="0" smtClean="0">
                <a:latin typeface="Times New Roman" pitchFamily="18" charset="0"/>
                <a:cs typeface="Times New Roman" pitchFamily="18" charset="0"/>
              </a:rPr>
              <a:t>Таблицу заполняют по данным учетной формы </a:t>
            </a:r>
            <a:r>
              <a:rPr lang="en-US" sz="1000" dirty="0" smtClean="0">
                <a:latin typeface="Times New Roman" pitchFamily="18" charset="0"/>
                <a:cs typeface="Times New Roman" pitchFamily="18" charset="0"/>
              </a:rPr>
              <a:t>N 131/</a:t>
            </a:r>
            <a:r>
              <a:rPr lang="ru-RU" sz="1000" dirty="0" smtClean="0">
                <a:latin typeface="Times New Roman" pitchFamily="18" charset="0"/>
                <a:cs typeface="Times New Roman" pitchFamily="18" charset="0"/>
              </a:rPr>
              <a:t>у приказ Министерства здравоохранения Российской Федерации от 10 ноября 2020 г. N 1207н.</a:t>
            </a:r>
            <a:r>
              <a:rPr lang="ru-RU" sz="1000" dirty="0" smtClean="0"/>
              <a:t> </a:t>
            </a:r>
          </a:p>
          <a:p>
            <a:pPr lvl="0" eaLnBrk="0" fontAlgn="base" hangingPunct="0">
              <a:spcBef>
                <a:spcPct val="0"/>
              </a:spcBef>
              <a:spcAft>
                <a:spcPct val="0"/>
              </a:spcAft>
              <a:buClrTx/>
            </a:pPr>
            <a:r>
              <a:rPr kumimoji="0" lang="ru-RU" sz="1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1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ru-RU" sz="1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ru-RU"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4" name="TextBox 3"/>
          <p:cNvSpPr txBox="1"/>
          <p:nvPr/>
        </p:nvSpPr>
        <p:spPr>
          <a:xfrm>
            <a:off x="1142976" y="4768469"/>
            <a:ext cx="6929486" cy="276999"/>
          </a:xfrm>
          <a:prstGeom prst="rect">
            <a:avLst/>
          </a:prstGeom>
          <a:noFill/>
        </p:spPr>
        <p:txBody>
          <a:bodyPr wrap="square" rtlCol="0">
            <a:spAutoFit/>
          </a:bodyPr>
          <a:lstStyle/>
          <a:p>
            <a:r>
              <a:rPr lang="ru-RU" sz="1200" dirty="0" smtClean="0">
                <a:latin typeface="Times New Roman" pitchFamily="18" charset="0"/>
                <a:cs typeface="Times New Roman" pitchFamily="18" charset="0"/>
              </a:rPr>
              <a:t>ФФСН N 30 "Сведения о медицинской организации" </a:t>
            </a:r>
            <a:endParaRPr lang="ru-RU" sz="1200" dirty="0"/>
          </a:p>
        </p:txBody>
      </p:sp>
      <p:sp>
        <p:nvSpPr>
          <p:cNvPr id="6" name="Блок-схема: альтернативный процесс 5"/>
          <p:cNvSpPr/>
          <p:nvPr/>
        </p:nvSpPr>
        <p:spPr>
          <a:xfrm>
            <a:off x="5000628" y="2089543"/>
            <a:ext cx="3571900" cy="339331"/>
          </a:xfrm>
          <a:prstGeom prst="flowChartAlternateProcess">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7" name="TextBox 6"/>
          <p:cNvSpPr txBox="1"/>
          <p:nvPr/>
        </p:nvSpPr>
        <p:spPr>
          <a:xfrm>
            <a:off x="5072066" y="2089544"/>
            <a:ext cx="3929090" cy="307777"/>
          </a:xfrm>
          <a:prstGeom prst="rect">
            <a:avLst/>
          </a:prstGeom>
          <a:noFill/>
        </p:spPr>
        <p:txBody>
          <a:bodyPr wrap="square" rtlCol="0">
            <a:spAutoFit/>
          </a:bodyPr>
          <a:lstStyle/>
          <a:p>
            <a:r>
              <a:rPr lang="ru-RU" b="1" dirty="0" smtClean="0">
                <a:latin typeface="Times New Roman" pitchFamily="18" charset="0"/>
                <a:cs typeface="Times New Roman" pitchFamily="18" charset="0"/>
              </a:rPr>
              <a:t>Строка 6 = стр. 1+ стр. 2- стр.3</a:t>
            </a:r>
            <a:endParaRPr lang="ru-RU" b="1" dirty="0">
              <a:latin typeface="Times New Roman" pitchFamily="18" charset="0"/>
              <a:cs typeface="Times New Roman" pitchFamily="18" charset="0"/>
            </a:endParaRPr>
          </a:p>
        </p:txBody>
      </p:sp>
      <p:sp>
        <p:nvSpPr>
          <p:cNvPr id="8" name="Скругленный прямоугольник 7"/>
          <p:cNvSpPr/>
          <p:nvPr/>
        </p:nvSpPr>
        <p:spPr>
          <a:xfrm>
            <a:off x="5786446" y="2732486"/>
            <a:ext cx="3214710" cy="535785"/>
          </a:xfrm>
          <a:prstGeom prst="round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9" name="TextBox 8"/>
          <p:cNvSpPr txBox="1"/>
          <p:nvPr/>
        </p:nvSpPr>
        <p:spPr>
          <a:xfrm>
            <a:off x="5786414" y="2786065"/>
            <a:ext cx="3357586" cy="523220"/>
          </a:xfrm>
          <a:prstGeom prst="rect">
            <a:avLst/>
          </a:prstGeom>
          <a:noFill/>
        </p:spPr>
        <p:txBody>
          <a:bodyPr wrap="square" rtlCol="0">
            <a:spAutoFit/>
          </a:bodyPr>
          <a:lstStyle/>
          <a:p>
            <a:r>
              <a:rPr lang="ru-RU" b="1" dirty="0" smtClean="0">
                <a:latin typeface="Times New Roman" pitchFamily="18" charset="0"/>
                <a:cs typeface="Times New Roman" pitchFamily="18" charset="0"/>
              </a:rPr>
              <a:t>Строка 6 =  стр.7+стр.8+стр.9 по графам 4 и 6</a:t>
            </a:r>
            <a:endParaRPr lang="ru-RU" b="1" dirty="0">
              <a:latin typeface="Times New Roman" pitchFamily="18" charset="0"/>
              <a:cs typeface="Times New Roman" pitchFamily="18" charset="0"/>
            </a:endParaRPr>
          </a:p>
        </p:txBody>
      </p:sp>
      <p:sp>
        <p:nvSpPr>
          <p:cNvPr id="10" name="Скругленный прямоугольник 9"/>
          <p:cNvSpPr/>
          <p:nvPr/>
        </p:nvSpPr>
        <p:spPr>
          <a:xfrm>
            <a:off x="5786446" y="3536163"/>
            <a:ext cx="3214710" cy="428628"/>
          </a:xfrm>
          <a:prstGeom prst="round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11" name="TextBox 10"/>
          <p:cNvSpPr txBox="1"/>
          <p:nvPr/>
        </p:nvSpPr>
        <p:spPr>
          <a:xfrm>
            <a:off x="5857852" y="3536164"/>
            <a:ext cx="3286148" cy="523220"/>
          </a:xfrm>
          <a:prstGeom prst="rect">
            <a:avLst/>
          </a:prstGeom>
          <a:noFill/>
        </p:spPr>
        <p:txBody>
          <a:bodyPr wrap="square" rtlCol="0">
            <a:spAutoFit/>
          </a:bodyPr>
          <a:lstStyle/>
          <a:p>
            <a:r>
              <a:rPr lang="ru-RU" b="1" dirty="0" smtClean="0">
                <a:latin typeface="Times New Roman" pitchFamily="18" charset="0"/>
                <a:cs typeface="Times New Roman" pitchFamily="18" charset="0"/>
              </a:rPr>
              <a:t>Строки 10,11.12,13,14</a:t>
            </a:r>
            <a:r>
              <a:rPr lang="en-US" b="1" dirty="0" smtClean="0">
                <a:latin typeface="Times New Roman" pitchFamily="18" charset="0"/>
                <a:cs typeface="Times New Roman" pitchFamily="18" charset="0"/>
              </a:rPr>
              <a:t> &lt;</a:t>
            </a:r>
            <a:r>
              <a:rPr lang="ru-RU" b="1" dirty="0" smtClean="0">
                <a:latin typeface="Times New Roman" pitchFamily="18" charset="0"/>
                <a:cs typeface="Times New Roman" pitchFamily="18" charset="0"/>
              </a:rPr>
              <a:t> или равно стр.6 </a:t>
            </a:r>
            <a:endParaRPr lang="ru-RU" b="1" dirty="0">
              <a:latin typeface="Times New Roman" pitchFamily="18" charset="0"/>
              <a:cs typeface="Times New Roman" pitchFamily="18" charset="0"/>
            </a:endParaRPr>
          </a:p>
        </p:txBody>
      </p:sp>
      <p:sp>
        <p:nvSpPr>
          <p:cNvPr id="12" name="Скругленный прямоугольник 11"/>
          <p:cNvSpPr/>
          <p:nvPr/>
        </p:nvSpPr>
        <p:spPr>
          <a:xfrm>
            <a:off x="5643570" y="4286262"/>
            <a:ext cx="3214710" cy="428628"/>
          </a:xfrm>
          <a:prstGeom prst="round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13" name="TextBox 12"/>
          <p:cNvSpPr txBox="1"/>
          <p:nvPr/>
        </p:nvSpPr>
        <p:spPr>
          <a:xfrm>
            <a:off x="5643570" y="4286262"/>
            <a:ext cx="3286148" cy="307777"/>
          </a:xfrm>
          <a:prstGeom prst="rect">
            <a:avLst/>
          </a:prstGeom>
          <a:noFill/>
        </p:spPr>
        <p:txBody>
          <a:bodyPr wrap="square" rtlCol="0">
            <a:spAutoFit/>
          </a:bodyPr>
          <a:lstStyle/>
          <a:p>
            <a:r>
              <a:rPr lang="ru-RU" b="1" dirty="0" smtClean="0">
                <a:latin typeface="Times New Roman" pitchFamily="18" charset="0"/>
                <a:cs typeface="Times New Roman" pitchFamily="18" charset="0"/>
              </a:rPr>
              <a:t>Строка 11 </a:t>
            </a:r>
            <a:r>
              <a:rPr lang="en-US" b="1" dirty="0" smtClean="0">
                <a:latin typeface="Times New Roman" pitchFamily="18" charset="0"/>
                <a:cs typeface="Times New Roman" pitchFamily="18" charset="0"/>
              </a:rPr>
              <a:t>&gt; </a:t>
            </a:r>
            <a:r>
              <a:rPr lang="ru-RU" b="1" dirty="0" smtClean="0">
                <a:latin typeface="Times New Roman" pitchFamily="18" charset="0"/>
                <a:cs typeface="Times New Roman" pitchFamily="18" charset="0"/>
              </a:rPr>
              <a:t> или равно стр.12</a:t>
            </a:r>
            <a:endParaRPr lang="ru-RU" b="1"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699900" y="1285866"/>
            <a:ext cx="7872628" cy="3143272"/>
          </a:xfrm>
          <a:prstGeom prst="rect">
            <a:avLst/>
          </a:prstGeom>
        </p:spPr>
        <p:txBody>
          <a:bodyPr spcFirstLastPara="1" wrap="square" lIns="91425" tIns="91425" rIns="91425" bIns="91425" anchor="t" anchorCtr="0">
            <a:noAutofit/>
          </a:bodyPr>
          <a:lstStyle/>
          <a:p>
            <a:pPr lvl="0"/>
            <a:r>
              <a:rPr lang="ru-RU" sz="1800" dirty="0" smtClean="0"/>
              <a:t>Ветеранами Великой Отечественной войны являются лица, принимавшие участие в боевых действиях по защите Отечества или обеспечении воинских частей действующей армии в районах боевых действий; лица, проходившие военную службу или проработавшие в тылу в период Великой Отечественной войны 1941 - 1945 годов (далее - период Великой Отечественной войны) не менее шести месяцев, исключая период работы на временно оккупированных территориях СССР, либо награжденные орденами или медалями СССР за службу и самоотверженный труд в период Великой Отечественной войны.</a:t>
            </a:r>
            <a:endParaRPr sz="1800" dirty="0"/>
          </a:p>
        </p:txBody>
      </p:sp>
      <p:sp>
        <p:nvSpPr>
          <p:cNvPr id="541" name="Google Shape;541;p64"/>
          <p:cNvSpPr txBox="1">
            <a:spLocks noGrp="1"/>
          </p:cNvSpPr>
          <p:nvPr>
            <p:ph type="subTitle" idx="1"/>
          </p:nvPr>
        </p:nvSpPr>
        <p:spPr>
          <a:xfrm>
            <a:off x="642910" y="428610"/>
            <a:ext cx="8286808" cy="857256"/>
          </a:xfrm>
          <a:prstGeom prst="rect">
            <a:avLst/>
          </a:prstGeom>
        </p:spPr>
        <p:txBody>
          <a:bodyPr spcFirstLastPara="1" wrap="square" lIns="91425" tIns="91425" rIns="91425" bIns="91425" anchor="t" anchorCtr="0">
            <a:noAutofit/>
          </a:bodyPr>
          <a:lstStyle/>
          <a:p>
            <a:pPr marL="0" indent="0">
              <a:spcAft>
                <a:spcPts val="1200"/>
              </a:spcAft>
            </a:pPr>
            <a:r>
              <a:rPr lang="ru-RU" sz="1600" dirty="0" smtClean="0"/>
              <a:t>ФЗ от 12.01.1995г. № 5-ФЗ «О ветеранах»</a:t>
            </a:r>
            <a:br>
              <a:rPr lang="ru-RU" sz="1600" dirty="0" smtClean="0"/>
            </a:br>
            <a:r>
              <a:rPr lang="ru-RU" sz="1600" dirty="0" smtClean="0"/>
              <a:t>Статья 2. Ветераны Великой Отечественной войны, п1</a:t>
            </a:r>
          </a:p>
          <a:p>
            <a:pPr marL="0" indent="0">
              <a:spcAft>
                <a:spcPts val="1200"/>
              </a:spcAft>
            </a:pPr>
            <a:endParaRPr lang="ru-RU" dirty="0" smtClean="0"/>
          </a:p>
          <a:p>
            <a:pPr marL="0" indent="0">
              <a:spcAft>
                <a:spcPts val="1200"/>
              </a:spcAft>
            </a:pPr>
            <a:endParaRPr lang="ru-RU"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142844" y="928676"/>
            <a:ext cx="9001156" cy="3500462"/>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К ветеранам Великой Отечественной войны относятся:</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1) участники Великой Отечественной войны;</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2) лица, работавшие на объектах противовоздушной обороны, местной противовоздушной обороны, на строительстве оборонительных сооружений, военно-морских баз, аэродромов и других военных объектов в пределах тыловых границ действующих фронтов, операционных зон действующих флотов, на прифронтовых участках железных и автомобильных дорог; члены экипажей судов транспортного флота, интернированные в начале Великой Отечественной войны в портах других государств;</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3) лица, награжденные знаком "Жителю блокадного Ленинграда", лица,        награжденные знаком "Житель осажденного Севастополя", лица, награжденные знаком "Житель осажденного Сталинграда";</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4) лица, проработавшие в тылу в период с 22 июня 1941 года по 9 мая 1945 года не менее шести месяцев, исключая период работы на временно оккупированных территориях СССР; лица, награжденные орденами или медалями СССР за самоотверженный труд в период Великой Отечественной войн</a:t>
            </a:r>
            <a:r>
              <a:rPr lang="ru-RU" sz="1800" dirty="0" smtClean="0">
                <a:latin typeface="Times New Roman" pitchFamily="18" charset="0"/>
                <a:cs typeface="Times New Roman" pitchFamily="18" charset="0"/>
              </a:rPr>
              <a:t>ы.</a:t>
            </a:r>
            <a:br>
              <a:rPr lang="ru-RU" sz="1800" dirty="0" smtClean="0">
                <a:latin typeface="Times New Roman" pitchFamily="18" charset="0"/>
                <a:cs typeface="Times New Roman" pitchFamily="18" charset="0"/>
              </a:rPr>
            </a:br>
            <a:endParaRPr lang="ru-RU" sz="1800" dirty="0" smtClean="0">
              <a:latin typeface="Times New Roman" pitchFamily="18" charset="0"/>
              <a:cs typeface="Times New Roman" pitchFamily="18" charset="0"/>
            </a:endParaRPr>
          </a:p>
        </p:txBody>
      </p:sp>
      <p:sp>
        <p:nvSpPr>
          <p:cNvPr id="541" name="Google Shape;541;p64"/>
          <p:cNvSpPr txBox="1">
            <a:spLocks noGrp="1"/>
          </p:cNvSpPr>
          <p:nvPr>
            <p:ph type="subTitle" idx="1"/>
          </p:nvPr>
        </p:nvSpPr>
        <p:spPr>
          <a:xfrm>
            <a:off x="714348" y="285734"/>
            <a:ext cx="8072494" cy="500066"/>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a:t>
            </a:r>
            <a:br>
              <a:rPr lang="ru-RU" sz="1400" dirty="0" smtClean="0"/>
            </a:br>
            <a:r>
              <a:rPr lang="ru-RU" sz="1400" dirty="0" smtClean="0"/>
              <a:t>Статья 2. Ветераны Великой Отечественной войны, п1</a:t>
            </a:r>
          </a:p>
          <a:p>
            <a:pPr marL="0" indent="0">
              <a:spcAft>
                <a:spcPts val="1200"/>
              </a:spcAft>
            </a:pPr>
            <a:endParaRPr lang="ru-RU" dirty="0" smtClean="0"/>
          </a:p>
          <a:p>
            <a:pPr marL="0" indent="0">
              <a:spcAft>
                <a:spcPts val="1200"/>
              </a:spcAft>
            </a:pPr>
            <a:endParaRPr lang="ru-RU"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142844" y="928676"/>
            <a:ext cx="9001156" cy="3500462"/>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1) военнослужащие, в том числе уволенные в запас (отставку), военнообязанные, призванные на военные сборы, лица рядового и начальствующего состава органов внутренних дел, войск национальной гвардии и органов государственной безопасности, работники указанных органов, работники Министерства обороны СССР и работники Министерства обороны Российской Федерации, сотрудники учреждений и органов уголовно-исполнительной системы, органов принудительного исполнения Российской Федерации, направленные в другие государства органами государственной власти СССР, органами государственной власти Российской Федерации и принимавшие участие в боевых действиях при исполнении служебных обязанностей в этих государствах, а также принимавшие участие в соответствии с решениями органов государственной власти Российской Федерации в боевых действиях на территории Российской Федерации;</a:t>
            </a:r>
            <a:endParaRPr lang="ru-RU" sz="1800" dirty="0" smtClean="0">
              <a:latin typeface="Times New Roman" pitchFamily="18" charset="0"/>
              <a:cs typeface="Times New Roman" pitchFamily="18" charset="0"/>
            </a:endParaRPr>
          </a:p>
        </p:txBody>
      </p:sp>
      <p:sp>
        <p:nvSpPr>
          <p:cNvPr id="541" name="Google Shape;541;p64"/>
          <p:cNvSpPr txBox="1">
            <a:spLocks noGrp="1"/>
          </p:cNvSpPr>
          <p:nvPr>
            <p:ph type="subTitle" idx="1"/>
          </p:nvPr>
        </p:nvSpPr>
        <p:spPr>
          <a:xfrm>
            <a:off x="714348" y="285734"/>
            <a:ext cx="8072494" cy="500066"/>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a:t>
            </a:r>
            <a:br>
              <a:rPr lang="ru-RU" sz="1400" dirty="0" smtClean="0"/>
            </a:br>
            <a:r>
              <a:rPr lang="ru-RU" sz="1400" dirty="0" smtClean="0"/>
              <a:t>Статья 3. «Ветераны боевых действий» </a:t>
            </a:r>
          </a:p>
          <a:p>
            <a:pPr marL="0" indent="0">
              <a:spcAft>
                <a:spcPts val="1200"/>
              </a:spcAft>
            </a:pPr>
            <a:endParaRPr lang="ru-RU" sz="1400" dirty="0" smtClean="0"/>
          </a:p>
          <a:p>
            <a:pPr marL="0" indent="0">
              <a:spcAft>
                <a:spcPts val="1200"/>
              </a:spcAft>
            </a:pPr>
            <a:endParaRPr lang="ru-RU" dirty="0" smtClean="0"/>
          </a:p>
          <a:p>
            <a:pPr marL="0" indent="0">
              <a:spcAft>
                <a:spcPts val="1200"/>
              </a:spcAft>
            </a:pPr>
            <a:endParaRPr lang="ru-RU"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214282" y="1071552"/>
            <a:ext cx="8643998" cy="3429024"/>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2) военнослужащие, в том числе уволенные в запас (отставку), лица рядового и начальствующего состава органов внутренних дел и органов государственной безопасности, лица, участвовавшие в операциях при выполнении правительственных боевых заданий по разминированию территорий и объектов на территории СССР и территориях других государств в период с 10 мая 1945 года по 31 декабря 1951 года, в том числе в операциях по боевому тралению в период с 10 мая 1945 года по 31 декабря 1957 года;</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2.1) лица, принимавшие в соответствии с решениями органов исполнительной власти </a:t>
            </a:r>
            <a:r>
              <a:rPr lang="ru-RU" sz="1600" dirty="0" smtClean="0">
                <a:solidFill>
                  <a:srgbClr val="C00000"/>
                </a:solidFill>
                <a:latin typeface="Times New Roman" pitchFamily="18" charset="0"/>
                <a:cs typeface="Times New Roman" pitchFamily="18" charset="0"/>
              </a:rPr>
              <a:t>Республики Дагестан </a:t>
            </a:r>
            <a:r>
              <a:rPr lang="ru-RU" sz="1600" dirty="0" smtClean="0">
                <a:latin typeface="Times New Roman" pitchFamily="18" charset="0"/>
                <a:cs typeface="Times New Roman" pitchFamily="18" charset="0"/>
              </a:rPr>
              <a:t>участие в боевых действиях в составе отрядов самообороны Республики Дагестан в период с августа по сентябрь 1999 года в ходе </a:t>
            </a:r>
            <a:r>
              <a:rPr lang="ru-RU" sz="1600" dirty="0" err="1" smtClean="0">
                <a:latin typeface="Times New Roman" pitchFamily="18" charset="0"/>
                <a:cs typeface="Times New Roman" pitchFamily="18" charset="0"/>
              </a:rPr>
              <a:t>контртеррористических</a:t>
            </a:r>
            <a:r>
              <a:rPr lang="ru-RU" sz="1600" dirty="0" smtClean="0">
                <a:latin typeface="Times New Roman" pitchFamily="18" charset="0"/>
                <a:cs typeface="Times New Roman" pitchFamily="18" charset="0"/>
              </a:rPr>
              <a:t> операций на территории Республики Дагестан; </a:t>
            </a:r>
            <a:br>
              <a:rPr lang="ru-RU" sz="1600" dirty="0" smtClean="0">
                <a:latin typeface="Times New Roman" pitchFamily="18" charset="0"/>
                <a:cs typeface="Times New Roman" pitchFamily="18" charset="0"/>
              </a:rPr>
            </a:br>
            <a:endParaRPr lang="ru-RU" sz="1800" dirty="0" smtClean="0">
              <a:latin typeface="Times New Roman" pitchFamily="18" charset="0"/>
              <a:cs typeface="Times New Roman" pitchFamily="18" charset="0"/>
            </a:endParaRPr>
          </a:p>
        </p:txBody>
      </p:sp>
      <p:sp>
        <p:nvSpPr>
          <p:cNvPr id="541" name="Google Shape;541;p64"/>
          <p:cNvSpPr txBox="1">
            <a:spLocks noGrp="1"/>
          </p:cNvSpPr>
          <p:nvPr>
            <p:ph type="subTitle" idx="1"/>
          </p:nvPr>
        </p:nvSpPr>
        <p:spPr>
          <a:xfrm>
            <a:off x="785786" y="357172"/>
            <a:ext cx="8072494" cy="500066"/>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a:t>
            </a:r>
            <a:br>
              <a:rPr lang="ru-RU" sz="1400" dirty="0" smtClean="0"/>
            </a:br>
            <a:r>
              <a:rPr lang="ru-RU" sz="1400" dirty="0" smtClean="0"/>
              <a:t>Статья 3. «Ветераны боевых действий» </a:t>
            </a:r>
          </a:p>
          <a:p>
            <a:pPr marL="0" indent="0">
              <a:spcAft>
                <a:spcPts val="1200"/>
              </a:spcAft>
            </a:pPr>
            <a:endParaRPr lang="ru-RU" sz="1400" dirty="0" smtClean="0"/>
          </a:p>
          <a:p>
            <a:pPr marL="0" indent="0">
              <a:spcAft>
                <a:spcPts val="1200"/>
              </a:spcAft>
            </a:pPr>
            <a:endParaRPr lang="ru-RU" dirty="0" smtClean="0"/>
          </a:p>
          <a:p>
            <a:pPr marL="0" indent="0">
              <a:spcAft>
                <a:spcPts val="1200"/>
              </a:spcAft>
            </a:pPr>
            <a:endParaRPr lang="ru-RU"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142844" y="928676"/>
            <a:ext cx="9001156" cy="3500462"/>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2.2) лица, поступившие в созданные по решению органов государственной власти Российской Федерации добровольческие формирования, содействующие выполнению задач, возложенных на Вооруженные Силы Российской Федерации (войска национальной гвардии Российской Федерации), в ходе специальной военной операции, отражения вооруженного вторжения на территорию Российской Федерации, а также в ходе вооруженной провокации на Государственной границе Российской Федерации и территориях субъектов Российской Федерации, прилегающих к районам проведения специальной военной операции;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2.3) лица, принимавшие в соответствии с решениями органов государственной власти </a:t>
            </a:r>
            <a:r>
              <a:rPr lang="ru-RU" sz="1600" dirty="0" smtClean="0">
                <a:solidFill>
                  <a:srgbClr val="C00000"/>
                </a:solidFill>
                <a:latin typeface="Times New Roman" pitchFamily="18" charset="0"/>
                <a:cs typeface="Times New Roman" pitchFamily="18" charset="0"/>
              </a:rPr>
              <a:t>Донецкой Народной Республики, Луганской Народной Республики </a:t>
            </a:r>
            <a:r>
              <a:rPr lang="ru-RU" sz="1600" dirty="0" smtClean="0">
                <a:latin typeface="Times New Roman" pitchFamily="18" charset="0"/>
                <a:cs typeface="Times New Roman" pitchFamily="18" charset="0"/>
              </a:rPr>
              <a:t>участие в боевых действиях в составе Вооруженных Сил Донецкой Народной Республики, Народной милиции Луганской Народной Республики, воинских формирований и органов Донецкой Народной Республики и Луганской Народной Республики начиная с 11 мая 2014 года;</a:t>
            </a:r>
            <a:endParaRPr lang="ru-RU" sz="1800" dirty="0" smtClean="0">
              <a:latin typeface="Times New Roman" pitchFamily="18" charset="0"/>
              <a:cs typeface="Times New Roman" pitchFamily="18" charset="0"/>
            </a:endParaRPr>
          </a:p>
        </p:txBody>
      </p:sp>
      <p:sp>
        <p:nvSpPr>
          <p:cNvPr id="541" name="Google Shape;541;p64"/>
          <p:cNvSpPr txBox="1">
            <a:spLocks noGrp="1"/>
          </p:cNvSpPr>
          <p:nvPr>
            <p:ph type="subTitle" idx="1"/>
          </p:nvPr>
        </p:nvSpPr>
        <p:spPr>
          <a:xfrm>
            <a:off x="714348" y="285734"/>
            <a:ext cx="8072494" cy="500066"/>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a:t>
            </a:r>
            <a:br>
              <a:rPr lang="ru-RU" sz="1400" dirty="0" smtClean="0"/>
            </a:br>
            <a:r>
              <a:rPr lang="ru-RU" sz="1400" dirty="0" smtClean="0"/>
              <a:t>Статья 3. «Ветераны боевых действий» </a:t>
            </a:r>
          </a:p>
          <a:p>
            <a:pPr marL="0" indent="0">
              <a:spcAft>
                <a:spcPts val="1200"/>
              </a:spcAft>
            </a:pPr>
            <a:endParaRPr lang="ru-RU" sz="1400" dirty="0" smtClean="0"/>
          </a:p>
          <a:p>
            <a:pPr marL="0" indent="0">
              <a:spcAft>
                <a:spcPts val="1200"/>
              </a:spcAft>
            </a:pPr>
            <a:endParaRPr lang="ru-RU" dirty="0" smtClean="0"/>
          </a:p>
          <a:p>
            <a:pPr marL="0" indent="0">
              <a:spcAft>
                <a:spcPts val="1200"/>
              </a:spcAft>
            </a:pPr>
            <a:endParaRPr lang="ru-RU"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539"/>
        <p:cNvGrpSpPr/>
        <p:nvPr/>
      </p:nvGrpSpPr>
      <p:grpSpPr>
        <a:xfrm>
          <a:off x="0" y="0"/>
          <a:ext cx="0" cy="0"/>
          <a:chOff x="0" y="0"/>
          <a:chExt cx="0" cy="0"/>
        </a:xfrm>
      </p:grpSpPr>
      <p:sp>
        <p:nvSpPr>
          <p:cNvPr id="540" name="Google Shape;540;p64"/>
          <p:cNvSpPr txBox="1">
            <a:spLocks noGrp="1"/>
          </p:cNvSpPr>
          <p:nvPr>
            <p:ph type="title"/>
          </p:nvPr>
        </p:nvSpPr>
        <p:spPr>
          <a:xfrm>
            <a:off x="0" y="785800"/>
            <a:ext cx="9144000" cy="4214842"/>
          </a:xfrm>
          <a:prstGeom prst="rect">
            <a:avLst/>
          </a:prstGeom>
        </p:spPr>
        <p:txBody>
          <a:bodyPr spcFirstLastPara="1" wrap="square" lIns="91425" tIns="91425" rIns="91425" bIns="91425" anchor="t" anchorCtr="0">
            <a:noAutofit/>
          </a:bodyPr>
          <a:lstStyle/>
          <a:p>
            <a:r>
              <a:rPr lang="ru-RU" sz="1600" dirty="0" smtClean="0">
                <a:latin typeface="Times New Roman" pitchFamily="18" charset="0"/>
                <a:cs typeface="Times New Roman" pitchFamily="18" charset="0"/>
              </a:rPr>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2.4) лица, заключившие контракт (имевшие иные правоотношения) с организациями, содействующими выполнению задач, возложенных на Вооруженные Силы Российской Федерации, в ходе специальной военной операции на территориях Украины, Донецкой Народной Республики и Луганской Народной Республики с 24 февраля 2022 года, а также на территориях Запорожской области и Херсонской области с 30 сентября 2022 года;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2.5) военнослужащие спасательных воинских формирований федерального органа исполнительной власти, уполномоченного на решение задач в области гражданской обороны, принимавшие участие в ходе специальной военной операции в проведении работ по поиску, обезвреживанию и (или) уничтожению взрывоопасных предметов на территориях Украины, Донецкой Народной Республики и Луганской Народной Республики с 24 февраля 2022 года, на территориях Запорожской области и Херсонской области с 30 сентября 2022 года; </a:t>
            </a:r>
            <a:br>
              <a:rPr lang="ru-RU" sz="1600" dirty="0" smtClean="0">
                <a:latin typeface="Times New Roman" pitchFamily="18" charset="0"/>
                <a:cs typeface="Times New Roman" pitchFamily="18" charset="0"/>
              </a:rPr>
            </a:br>
            <a:r>
              <a:rPr lang="ru-RU" sz="1600" dirty="0" smtClean="0">
                <a:latin typeface="Times New Roman" pitchFamily="18" charset="0"/>
                <a:cs typeface="Times New Roman" pitchFamily="18" charset="0"/>
              </a:rPr>
              <a:t>2.6) лица, заключавшие в период с 1 октября 2022 года до 1 сентября 2023 года соглашения (имевшие иные правоотношения) с Министерством обороны Российской Федерации и выполнявшие задачи в составе специальных подразделений воинских частей в ходе специальной военной операции;</a:t>
            </a:r>
            <a:endParaRPr lang="ru-RU" sz="1800" dirty="0" smtClean="0">
              <a:latin typeface="Times New Roman" pitchFamily="18" charset="0"/>
              <a:cs typeface="Times New Roman" pitchFamily="18" charset="0"/>
            </a:endParaRPr>
          </a:p>
        </p:txBody>
      </p:sp>
      <p:sp>
        <p:nvSpPr>
          <p:cNvPr id="541" name="Google Shape;541;p64"/>
          <p:cNvSpPr txBox="1">
            <a:spLocks noGrp="1"/>
          </p:cNvSpPr>
          <p:nvPr>
            <p:ph type="subTitle" idx="1"/>
          </p:nvPr>
        </p:nvSpPr>
        <p:spPr>
          <a:xfrm>
            <a:off x="714348" y="285734"/>
            <a:ext cx="8072494" cy="500066"/>
          </a:xfrm>
          <a:prstGeom prst="rect">
            <a:avLst/>
          </a:prstGeom>
        </p:spPr>
        <p:txBody>
          <a:bodyPr spcFirstLastPara="1" wrap="square" lIns="91425" tIns="91425" rIns="91425" bIns="91425" anchor="t" anchorCtr="0">
            <a:noAutofit/>
          </a:bodyPr>
          <a:lstStyle/>
          <a:p>
            <a:pPr marL="0" indent="0">
              <a:spcAft>
                <a:spcPts val="1200"/>
              </a:spcAft>
            </a:pPr>
            <a:r>
              <a:rPr lang="ru-RU" sz="1400" dirty="0" smtClean="0"/>
              <a:t>ФЗ от 12.01.1995г. № 5-ФЗ «О ветеранах»</a:t>
            </a:r>
            <a:br>
              <a:rPr lang="ru-RU" sz="1400" dirty="0" smtClean="0"/>
            </a:br>
            <a:r>
              <a:rPr lang="ru-RU" sz="1400" dirty="0" smtClean="0"/>
              <a:t>Статья 3. «Ветераны боевых действий» </a:t>
            </a:r>
          </a:p>
          <a:p>
            <a:pPr marL="0" indent="0">
              <a:spcAft>
                <a:spcPts val="1200"/>
              </a:spcAft>
            </a:pPr>
            <a:endParaRPr lang="ru-RU" sz="1400" dirty="0" smtClean="0"/>
          </a:p>
          <a:p>
            <a:pPr marL="0" indent="0">
              <a:spcAft>
                <a:spcPts val="1200"/>
              </a:spcAft>
            </a:pPr>
            <a:endParaRPr lang="ru-RU" dirty="0" smtClean="0"/>
          </a:p>
          <a:p>
            <a:pPr marL="0" indent="0">
              <a:spcAft>
                <a:spcPts val="1200"/>
              </a:spcAft>
            </a:pPr>
            <a:endParaRPr lang="ru-RU"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nodeType="clickEffect">
                                  <p:stCondLst>
                                    <p:cond delay="0"/>
                                  </p:stCondLst>
                                  <p:childTnLst>
                                    <p:set>
                                      <p:cBhvr>
                                        <p:cTn id="6" dur="1" fill="hold">
                                          <p:stCondLst>
                                            <p:cond delay="0"/>
                                          </p:stCondLst>
                                        </p:cTn>
                                        <p:tgtEl>
                                          <p:spTgt spid="540"/>
                                        </p:tgtEl>
                                        <p:attrNameLst>
                                          <p:attrName>style.visibility</p:attrName>
                                        </p:attrNameLst>
                                      </p:cBhvr>
                                      <p:to>
                                        <p:strVal val="visible"/>
                                      </p:to>
                                    </p:set>
                                    <p:anim calcmode="lin" valueType="num">
                                      <p:cBhvr additive="base">
                                        <p:cTn id="7" dur="1000"/>
                                        <p:tgtEl>
                                          <p:spTgt spid="540"/>
                                        </p:tgtEl>
                                        <p:attrNameLst>
                                          <p:attrName>ppt_x</p:attrName>
                                        </p:attrNameLst>
                                      </p:cBhvr>
                                      <p:tavLst>
                                        <p:tav tm="0">
                                          <p:val>
                                            <p:strVal val="#ppt_x-1"/>
                                          </p:val>
                                        </p:tav>
                                        <p:tav tm="100000">
                                          <p:val>
                                            <p:strVal val="#ppt_x"/>
                                          </p:val>
                                        </p:tav>
                                      </p:tavLst>
                                    </p:anim>
                                  </p:childTnLst>
                                </p:cTn>
                              </p:par>
                              <p:par>
                                <p:cTn id="8" presetID="2" presetClass="entr" presetSubtype="8" fill="hold" nodeType="withEffect">
                                  <p:stCondLst>
                                    <p:cond delay="0"/>
                                  </p:stCondLst>
                                  <p:childTnLst>
                                    <p:set>
                                      <p:cBhvr>
                                        <p:cTn id="9" dur="1" fill="hold">
                                          <p:stCondLst>
                                            <p:cond delay="0"/>
                                          </p:stCondLst>
                                        </p:cTn>
                                        <p:tgtEl>
                                          <p:spTgt spid="541"/>
                                        </p:tgtEl>
                                        <p:attrNameLst>
                                          <p:attrName>style.visibility</p:attrName>
                                        </p:attrNameLst>
                                      </p:cBhvr>
                                      <p:to>
                                        <p:strVal val="visible"/>
                                      </p:to>
                                    </p:set>
                                    <p:anim calcmode="lin" valueType="num">
                                      <p:cBhvr additive="base">
                                        <p:cTn id="10" dur="1000"/>
                                        <p:tgtEl>
                                          <p:spTgt spid="541"/>
                                        </p:tgtEl>
                                        <p:attrNameLst>
                                          <p:attrName>ppt_x</p:attrName>
                                        </p:attrNameLst>
                                      </p:cBhvr>
                                      <p:tavLst>
                                        <p:tav tm="0">
                                          <p:val>
                                            <p:strVal val="#ppt_x-1"/>
                                          </p:val>
                                        </p:tav>
                                        <p:tav tm="100000">
                                          <p:val>
                                            <p:strVal val="#ppt_x"/>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Minimalist Business Slides XL by Slidesgo">
  <a:themeElements>
    <a:clrScheme name="Simple Light">
      <a:dk1>
        <a:srgbClr val="000000"/>
      </a:dk1>
      <a:lt1>
        <a:srgbClr val="E3E7F0"/>
      </a:lt1>
      <a:dk2>
        <a:srgbClr val="000000"/>
      </a:dk2>
      <a:lt2>
        <a:srgbClr val="E3E7F0"/>
      </a:lt2>
      <a:accent1>
        <a:srgbClr val="3F3533"/>
      </a:accent1>
      <a:accent2>
        <a:srgbClr val="3F3533"/>
      </a:accent2>
      <a:accent3>
        <a:srgbClr val="3F3533"/>
      </a:accent3>
      <a:accent4>
        <a:srgbClr val="3F3533"/>
      </a:accent4>
      <a:accent5>
        <a:srgbClr val="3F3533"/>
      </a:accent5>
      <a:accent6>
        <a:srgbClr val="3F3533"/>
      </a:accent6>
      <a:hlink>
        <a:srgbClr val="000000"/>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344</TotalTime>
  <Words>2036</Words>
  <Application>Microsoft Office PowerPoint</Application>
  <PresentationFormat>Экран (16:9)</PresentationFormat>
  <Paragraphs>331</Paragraphs>
  <Slides>27</Slides>
  <Notes>26</Notes>
  <HiddenSlides>0</HiddenSlides>
  <MMClips>0</MMClips>
  <ScaleCrop>false</ScaleCrop>
  <HeadingPairs>
    <vt:vector size="4" baseType="variant">
      <vt:variant>
        <vt:lpstr>Тема</vt:lpstr>
      </vt:variant>
      <vt:variant>
        <vt:i4>1</vt:i4>
      </vt:variant>
      <vt:variant>
        <vt:lpstr>Заголовки слайдов</vt:lpstr>
      </vt:variant>
      <vt:variant>
        <vt:i4>27</vt:i4>
      </vt:variant>
    </vt:vector>
  </HeadingPairs>
  <TitlesOfParts>
    <vt:vector size="28" baseType="lpstr">
      <vt:lpstr>Minimalist Business Slides XL by Slidesgo</vt:lpstr>
      <vt:lpstr>Отчет о работе с инвалидами и участниками войн</vt:lpstr>
      <vt:lpstr>Список необходимых документов для сдачи годового отчета (отчет принимается в очном формате)</vt:lpstr>
      <vt:lpstr>Слайд 3</vt:lpstr>
      <vt:lpstr>Ветеранами Великой Отечественной войны являются лица, принимавшие участие в боевых действиях по защите Отечества или обеспечении воинских частей действующей армии в районах боевых действий; лица, проходившие военную службу или проработавшие в тылу в период Великой Отечественной войны 1941 - 1945 годов (далее - период Великой Отечественной войны) не менее шести месяцев, исключая период работы на временно оккупированных территориях СССР, либо награжденные орденами или медалями СССР за службу и самоотверженный труд в период Великой Отечественной войны.</vt:lpstr>
      <vt:lpstr>К ветеранам Великой Отечественной войны относятся: 1) участники Великой Отечественной войны; 2) лица, работавшие на объектах противовоздушной обороны, местной противовоздушной обороны, на строительстве оборонительных сооружений, военно-морских баз, аэродромов и других военных объектов в пределах тыловых границ действующих фронтов, операционных зон действующих флотов, на прифронтовых участках железных и автомобильных дорог; члены экипажей судов транспортного флота, интернированные в начале Великой Отечественной войны в портах других государств; 3) лица, награжденные знаком "Жителю блокадного Ленинграда", лица,        награжденные знаком "Житель осажденного Севастополя", лица, награжденные знаком "Житель осажденного Сталинграда"; 4) лица, проработавшие в тылу в период с 22 июня 1941 года по 9 мая 1945 года не менее шести месяцев, исключая период работы на временно оккупированных территориях СССР; лица, награжденные орденами или медалями СССР за самоотверженный труд в период Великой Отечественной войны. </vt:lpstr>
      <vt:lpstr>1) военнослужащие, в том числе уволенные в запас (отставку), военнообязанные, призванные на военные сборы, лица рядового и начальствующего состава органов внутренних дел, войск национальной гвардии и органов государственной безопасности, работники указанных органов, работники Министерства обороны СССР и работники Министерства обороны Российской Федерации, сотрудники учреждений и органов уголовно-исполнительной системы, органов принудительного исполнения Российской Федерации, направленные в другие государства органами государственной власти СССР, органами государственной власти Российской Федерации и принимавшие участие в боевых действиях при исполнении служебных обязанностей в этих государствах, а также принимавшие участие в соответствии с решениями органов государственной власти Российской Федерации в боевых действиях на территории Российской Федерации;</vt:lpstr>
      <vt:lpstr>2) военнослужащие, в том числе уволенные в запас (отставку), лица рядового и начальствующего состава органов внутренних дел и органов государственной безопасности, лица, участвовавшие в операциях при выполнении правительственных боевых заданий по разминированию территорий и объектов на территории СССР и территориях других государств в период с 10 мая 1945 года по 31 декабря 1951 года, в том числе в операциях по боевому тралению в период с 10 мая 1945 года по 31 декабря 1957 года; 2.1) лица, принимавшие в соответствии с решениями органов исполнительной власти Республики Дагестан участие в боевых действиях в составе отрядов самообороны Республики Дагестан в период с августа по сентябрь 1999 года в ходе контртеррористических операций на территории Республики Дагестан;  </vt:lpstr>
      <vt:lpstr>2.2) лица, поступившие в созданные по решению органов государственной власти Российской Федерации добровольческие формирования, содействующие выполнению задач, возложенных на Вооруженные Силы Российской Федерации (войска национальной гвардии Российской Федерации), в ходе специальной военной операции, отражения вооруженного вторжения на территорию Российской Федерации, а также в ходе вооруженной провокации на Государственной границе Российской Федерации и территориях субъектов Российской Федерации, прилегающих к районам проведения специальной военной операции;  2.3) лица, принимавшие в соответствии с решениями органов государственной власти Донецкой Народной Республики, Луганской Народной Республики участие в боевых действиях в составе Вооруженных Сил Донецкой Народной Республики, Народной милиции Луганской Народной Республики, воинских формирований и органов Донецкой Народной Республики и Луганской Народной Республики начиная с 11 мая 2014 года;</vt:lpstr>
      <vt:lpstr> 2.4) лица, заключившие контракт (имевшие иные правоотношения) с организациями, содействующими выполнению задач, возложенных на Вооруженные Силы Российской Федерации, в ходе специальной военной операции на территориях Украины, Донецкой Народной Республики и Луганской Народной Республики с 24 февраля 2022 года, а также на территориях Запорожской области и Херсонской области с 30 сентября 2022 года;  2.5) военнослужащие спасательных воинских формирований федерального органа исполнительной власти, уполномоченного на решение задач в области гражданской обороны, принимавшие участие в ходе специальной военной операции в проведении работ по поиску, обезвреживанию и (или) уничтожению взрывоопасных предметов на территориях Украины, Донецкой Народной Республики и Луганской Народной Республики с 24 февраля 2022 года, на территориях Запорожской области и Херсонской области с 30 сентября 2022 года;  2.6) лица, заключавшие в период с 1 октября 2022 года до 1 сентября 2023 года соглашения (имевшие иные правоотношения) с Министерством обороны Российской Федерации и выполнявшие задачи в составе специальных подразделений воинских частей в ходе специальной военной операции;</vt:lpstr>
      <vt:lpstr>3) военнослужащие автомобильных батальонов, направлявшиеся в Афганистан в период ведения там боевых действий для доставки грузов; 4) военнослужащие летного состава, совершавшие с территории СССР вылеты на боевые задания в Афганистан в период ведения там боевых действий; 5) лица (включая членов летных экипажей воздушных судов гражданской авиации, выполнявших полеты в Афганистан в период ведения там боевых действий), обслуживавшие воинские части Вооруженных Сил СССР и Вооруженных Сил Российской Федерации, находившиеся на территориях других государств в период ведения там боевых действий, получившие в связи с этим ранения, контузии или увечья либо награжденные орденами или медалями СССР либо Российской Федерации за участие в обеспечении указанных боевых действий; 6) лица, направлявшиеся на работу в Афганистан в период с декабря 1979 года по декабрь 1989 года, отработавшие установленный при направлении срок либо откомандированные досрочно по уважительным причинам;  7) лица, направлявшиеся на работу для обеспечения выполнения специальных задач на территории Сирийской Арабской Республики с 30 сентября 2015 года, отработавшие установленный при направлении срок либо откомандированные досрочно по уважительным причинам;</vt:lpstr>
      <vt:lpstr>8) прокуроры и следователи органов прокуратуры Российской Федерации, исполнявшие свои служебные обязанности в соответствии с решениями органов прокуратуры Российской Федерации в условиях вооруженного конфликта в Чеченской Республике и на прилегающих к ней территориях Российской Федерации, отнесенных к зоне вооруженного конфликта, с декабря 1994 года по декабрь 1996 года, прокуроры и следователи органов прокуратуры Российской Федерации, сотрудники Следственного комитета Российской Федерации, исполнявшие свои служебные обязанности в соответствии с решениями органов прокуратуры Российской Федерации или Следственного комитета Российской Федерации в ходе контртеррористических операций на территории Северо-Кавказского региона с августа 1999 года;  9) лица, направлявшиеся для обеспечения выполнения задач в ходе специальной военной операции на территориях Украины, Донецкой Народной Республики и Луганской Народной Республики с 24 февраля 2022 года, на территориях Запорожской области и Херсонской области с 30 сентября 2022 года, имеющие особые заслуги в выполнении указанных задач и при этом отработавшие на указанных территориях в общей сложности не менее шести месяцев либо откомандированные досрочно по уважительным причинам.</vt:lpstr>
      <vt:lpstr>1) военнослужащие, в том числе уволенные в запас (отставку), проходившие военную службу (включая воспитанников воинских частей и юнг) либо временно находившиеся в воинских частях, штабах и учреждениях, входивших в состав действующей армии, партизаны, члены подпольных организаций, действовавших в период гражданской войны или период Великой Отечественной войны на временно оккупированных территориях СССР, рабочие и служащие, работавшие в районах боевых действий, ставшие инвалидами вследствие ранения, контузии, увечья или заболевания, полученных в период гражданской войны или период Великой Отечественной войны в районах боевых действий, и приравненные по пенсионному обеспечению к военнослужащим воинских частей, входивших в состав действующей армии; 2) военнослужащие, ставшие инвалидами вследствие ранения, контузии, увечья или заболевания, полученных при защите Отечества или исполнении обязанностей военной службы на фронте, в районах боевых действий в периоды, указанные в настоящем Федеральном законе;</vt:lpstr>
      <vt:lpstr>.</vt:lpstr>
      <vt:lpstr>9) лица, принимавшие в соответствии с решениями органов государственной власти Донецкой Народной Республики, Луганской Народной Республики участие в боевых действиях в составе Вооруженных Сил Донецкой Народной Республики, Народной милиции Луганской Народной Республики, воинских формирований и органов Донецкой Народной Республики и Луганской Народной Республики начиная с 11 мая 2014 года, ставшие инвалидами вследствие ранения, контузии, увечья или заболевания, полученных в связи с участием в указанных боевых действиях; 10) лица, заключившие контракт (имевшие иные правоотношения) с организациями, содействующими выполнению задач, возложенных на Вооруженные Силы Российской Федерации, в ходе специальной военной операции на территориях Украины, Донецкой Народной Республики и Луганской Народной Республики с 24 февраля 2022 года, а также на территориях Запорожской области и Херсонской области с 30 сентября 2022 года, ставшие инвалидами вследствие ранения, контузии, увечья или заболевания, полученных в связи с исполнением обязанностей по содействию выполнению указанных задач;</vt:lpstr>
      <vt:lpstr>11) военнослужащие спасательных воинских формирований федерального органа исполнительной власти, уполномоченного на решение задач в области гражданской обороны, принимавшие участие в ходе специальной военной операции в проведении работ по поиску, обезвреживанию и (или) уничтожению взрывоопасных предметов на территориях Украины, Донецкой Народной Республики и Луганской Народной Республики с 24 февраля 2022 года, на территориях Запорожской области и Херсонской области с 30 сентября 2022 года, ставшие инвалидами вследствие ранения, контузии, увечья или заболевания, полученных в связи с выполнением указанных работ;  12) лица, заключавшие в период с 1 октября 2022 года до 1 сентября 2023 года соглашения (имевшие иные правоотношения) с Министерством обороны Российской Федерации, выполнявшие задачи в составе специальных подразделений воинских частей в ходе специальной военной операции, ставшие инвалидами вследствие ранения, контузии, увечья или заболевания, полученных в связи с исполнением обязанностей по выполнению указанных задач.</vt:lpstr>
      <vt:lpstr>1) проходящие (проходившие) военную службу в Вооруженных Силах Российской Федерации, других войсках, воинских формированиях и органах, в которых законодательством Российской Федерации предусмотрена военная служба, Вооруженных Силах СССР, Объединенных Вооруженных Силах государств - участников Содружества Независимых Государств, созданных в соответствии с Уставом Содружества Независимых Государств, или постоянно проживавшие в Автономной Республике Крым и городе Севастополе на день принятия в Российскую Федерацию Республики Крым и образования в составе Российской Федерации новых субъектов - Республики Крым и города федерального значения Севастополя, проходившие военную службу в дислоцированных на территориях Автономной Республики Крым и города Севастополя………..  ……..при условии, что они награждены орденами или медалями СССР или Российской Федерации, либо награждены знаками отличия Российской Федерации, либо удостоены почетных званий СССР или Российской Федерации, либо награждены почетными грамотами Президента Российской Федерации или удостоены благодарности Президента Российской Федерации, ……. …..и имеют общую продолжительность военной службы 20 лет и более;</vt:lpstr>
      <vt:lpstr>2) проходящие (проходившие) военную службу в Вооруженных Силах Российской Федерации, других войсках, воинских формированиях и органах, в которых законодательством Российской Федерации предусмотрена военная служба, Вооруженных Силах СССР, Объединенных Вооруженных Силах государств - участников Содружества Независимых Государств, созданных в соответствии с Уставом Содружества Независимых Государств, Вооруженных Силах Донецкой Народной Республики, Народной милиции Луганской Народной Республики, воинских формированиях и органах Донецкой Народной Республики, Луганской Народной Республики, ставшие инвалидами вследствие ранения, контузии, увечья или заболевания, полученных в связи с исполнением обязанностей военной службы.    3. Порядок и условия присвоения звания "Ветеран военной службы" определяются Президентом Российской Федерации.</vt:lpstr>
      <vt:lpstr>1. Реализация мер социальной поддержки ветеранов и членов семей погибших (умерших) инвалидов войны, участников Великой Отечественной войны и ветеранов боевых действий осуществляется на основании сведений из государственной информационной системы "Единая централизованная цифровая платформа в социальной сфере" либо при предъявлении ими удостоверения единого образца, установленного для каждой категории ветеранов и членов семей погибших (умерших) инвалидов войны, участников Великой Отечественной войны и ветеранов боевых действий Правительством СССР до 1 января 1992 года или Правительством Российской Федерации.</vt:lpstr>
      <vt:lpstr>1. Социальная поддержка ветеранов предусматривает осуществление системы мер, включающей:   5) оказание медицинской помощи и протезно-ортопедической помощи.   см. Правила внеочередного оказания медицинской помощи отдельным категориям граждан в рамках программы государственных гарантий бесплатного оказания гражданам медицинской помощи в медицинских организациях, подведомственных федеральным органам исполнительной власти, утвержденные постановлением Правительства Российской Федерации от 8 мая 2025 г. N 610</vt:lpstr>
      <vt:lpstr>ФФСН 30, таблица 2610</vt:lpstr>
      <vt:lpstr>ФФСН 30, 7. Численность обслуживаемого прикрепленного населения, человек таблица 1050</vt:lpstr>
      <vt:lpstr>ФФСН 30, 5. Профилактические осмотры и диспансеризация, проведенные медицинской организацией, человек (2510)</vt:lpstr>
      <vt:lpstr>Приложение к распоряжению Министерства здравоохранения Забайкальского края от 13.02.2025 года № 186/р таблица 1___  Отчет о проведенных мероприятиях  </vt:lpstr>
      <vt:lpstr>Приложение к распоряжению Министерства здравоохранения Забайкальского края от 13.02.2025 года № 186/р таблица 2___  Отчет о проведенных мероприятиях  </vt:lpstr>
      <vt:lpstr>Приложение к распоряжению Министерства здравоохранения Забайкальского края от 13.02.2025 года № 186/р таблица 3___  Отчет о проведенных мероприятиях  </vt:lpstr>
      <vt:lpstr>С 2026 года мониторинг по ветеранам войн на сайте Министерства здравоохранения Забайкальского края</vt:lpstr>
      <vt:lpstr>ГБУЗ «Забайкальский краевой клинический госпиталь для ветеранов войн» Город Чита, ул. Богомягкова, д. 121, кабинет 339 E-mail: molchanovatv@zkkgvv.e-zab.ru veteranchita@mail.ru</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Отчет о работе с инвалидами и участниками войн</dc:title>
  <cp:lastModifiedBy>Пользователь Windows</cp:lastModifiedBy>
  <cp:revision>36</cp:revision>
  <dcterms:modified xsi:type="dcterms:W3CDTF">2025-12-16T10:21:40Z</dcterms:modified>
</cp:coreProperties>
</file>